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62" r:id="rId4"/>
    <p:sldId id="278" r:id="rId5"/>
    <p:sldId id="281" r:id="rId6"/>
    <p:sldId id="424" r:id="rId7"/>
    <p:sldId id="269" r:id="rId8"/>
    <p:sldId id="431" r:id="rId9"/>
    <p:sldId id="432" r:id="rId10"/>
    <p:sldId id="433" r:id="rId11"/>
    <p:sldId id="436" r:id="rId12"/>
    <p:sldId id="435" r:id="rId13"/>
    <p:sldId id="434" r:id="rId14"/>
    <p:sldId id="438" r:id="rId15"/>
    <p:sldId id="437" r:id="rId16"/>
    <p:sldId id="439" r:id="rId17"/>
    <p:sldId id="440" r:id="rId18"/>
    <p:sldId id="410" r:id="rId19"/>
    <p:sldId id="274" r:id="rId20"/>
    <p:sldId id="272" r:id="rId21"/>
    <p:sldId id="270" r:id="rId22"/>
    <p:sldId id="275" r:id="rId23"/>
    <p:sldId id="261" r:id="rId24"/>
    <p:sldId id="263" r:id="rId25"/>
    <p:sldId id="276" r:id="rId26"/>
    <p:sldId id="413" r:id="rId27"/>
    <p:sldId id="441" r:id="rId28"/>
    <p:sldId id="442" r:id="rId29"/>
    <p:sldId id="414" r:id="rId30"/>
    <p:sldId id="282" r:id="rId31"/>
    <p:sldId id="404" r:id="rId32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F19"/>
    <a:srgbClr val="7E3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851" autoAdjust="0"/>
  </p:normalViewPr>
  <p:slideViewPr>
    <p:cSldViewPr snapToGrid="0" snapToObjects="1">
      <p:cViewPr varScale="1">
        <p:scale>
          <a:sx n="92" d="100"/>
          <a:sy n="92" d="100"/>
        </p:scale>
        <p:origin x="17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75" d="100"/>
          <a:sy n="75" d="100"/>
        </p:scale>
        <p:origin x="3078" y="1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r>
              <a:rPr lang="ru-RU" smtClean="0"/>
              <a:t>ПОЧЕМУ МЫ?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4FBE4DA2-62CC-40C0-8903-FB8F28DE033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r>
              <a:rPr lang="ru-RU" smtClean="0"/>
              <a:t>ПОЧЕМУ МЫ?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C7D0B59D-826F-45B7-8331-CE72C878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610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r>
              <a:rPr lang="ru-RU" smtClean="0"/>
              <a:t>ПОЧЕМУ МЫ?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C41192E3-1CFC-4409-B270-AB508E9BCE49}" type="datetimeFigureOut">
              <a:rPr lang="ru-RU" smtClean="0"/>
              <a:t>09.09.2015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r>
              <a:rPr lang="ru-RU" smtClean="0"/>
              <a:t>ПОЧЕМУ МЫ?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E30B8BBD-2C03-4B21-8168-EA060D478D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855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FAAC Group</a:t>
            </a:r>
            <a:r>
              <a:rPr lang="ru-RU" dirty="0"/>
              <a:t> занимается разработкой, производством и распространением самых надежных, инновационных и функциональных решений по всему миру для удовлетворения любых </a:t>
            </a:r>
            <a:r>
              <a:rPr lang="ru-RU" dirty="0" smtClean="0"/>
              <a:t>потребностей </a:t>
            </a:r>
            <a:r>
              <a:rPr lang="ru-RU" dirty="0"/>
              <a:t>пешеходов и автомобилистов:</a:t>
            </a:r>
          </a:p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63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Группа FAAC убеждена, что самый ценный актив любой компании – это люди, это дух, который дает ей жизнь, энтузиазм, который поддерживает ежедневную совместную деятельность. </a:t>
            </a:r>
          </a:p>
          <a:p>
            <a:endParaRPr lang="it-IT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31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2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7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0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75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Безопасность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Для того, чтобы идти в ногу с изменением правил безопасности во всем мире, FAAC тщательно тестирует каждый продукт в специализированной лаборатории, аккредитованной для выдачи сертификатов соответствия.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Каждый продукт проходит через длительные и сложные испытания, не только индивидуально, но и во всех возможных комбинациях систем, необходимых в процессе установки, что гарантирует безопасность монтажа и эксплуатации.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222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качества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222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222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2222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 продукция FAAC обладает стабильным качеством, надежна и изготовлена в соответствии со стандартом качества ISO 9001, и славится своей долговечностью и износостойкостью.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20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Ассортимент продукции шире, чем у конкурентов: электромеханика и гидравлика</a:t>
            </a:r>
            <a:r>
              <a:rPr lang="en-US" dirty="0" smtClean="0"/>
              <a:t>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6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4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Свой склад в непосредственной близости с офисом компании </a:t>
            </a:r>
            <a:r>
              <a:rPr lang="en-US" dirty="0" smtClean="0">
                <a:solidFill>
                  <a:schemeClr val="bg1"/>
                </a:solidFill>
              </a:rPr>
              <a:t>FAAC Russia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7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Обучение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Сотрудники Вашей компании могут пройти обучение в учебно-техническом центре компании </a:t>
            </a:r>
            <a:r>
              <a:rPr lang="en-US" dirty="0" smtClean="0"/>
              <a:t>FAAC Russia</a:t>
            </a:r>
            <a:r>
              <a:rPr lang="ru-RU" dirty="0" smtClean="0"/>
              <a:t> и получить сертификат 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ПОЧЕМУ МЫ?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1674-8D68-454A-9CBB-8EEA908B2AF9}" type="datetime1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2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A2A0-9982-4A0C-80DE-CDDC601C5DE1}" type="datetime1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5FBB-A47A-46A6-94C4-C03255734A9C}" type="datetime1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77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368B-FF2D-4BC4-8372-6F81425777D2}" type="datetime1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6A4C-7336-4072-9448-D394CB614C5A}" type="datetime1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29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F9FF-8E49-41C3-BEFF-DC6D9047CE57}" type="datetime1">
              <a:rPr lang="it-IT" smtClean="0"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9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F95-8ACD-4AAC-A703-DE1B0089C85E}" type="datetime1">
              <a:rPr lang="it-IT" smtClean="0"/>
              <a:t>09/09/2015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96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ABD4-0110-4BFC-BB15-7359BBE78F1B}" type="datetime1">
              <a:rPr lang="it-IT" smtClean="0"/>
              <a:t>09/09/2015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0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8006-8119-4C62-A700-2DA7124A8A3A}" type="datetime1">
              <a:rPr lang="it-IT" smtClean="0"/>
              <a:t>09/09/2015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47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3966-B215-4590-BC37-DEB674920EB4}" type="datetime1">
              <a:rPr lang="it-IT" smtClean="0"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E75A-E1CC-48B3-8B31-C750FB2CFE1D}" type="datetime1">
              <a:rPr lang="it-IT" smtClean="0"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7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F9A6-A4EA-455E-BE7F-5E765B04F747}" type="datetime1">
              <a:rPr lang="it-IT" smtClean="0"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8244-E971-5347-9072-A94BE642E88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ac.ru/" TargetMode="External"/><Relationship Id="rId5" Type="http://schemas.openxmlformats.org/officeDocument/2006/relationships/hyperlink" Target="mailto:mikhail.lapshin@faac.ru" TargetMode="Externa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6073" y="357474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7E3126"/>
                </a:solidFill>
                <a:latin typeface="Lucisa sans"/>
                <a:cs typeface="Lucisa sans"/>
              </a:rPr>
              <a:t>АВТОМАТИКА </a:t>
            </a:r>
            <a:r>
              <a:rPr lang="en-US" sz="3200" dirty="0" smtClean="0">
                <a:solidFill>
                  <a:srgbClr val="7E3126"/>
                </a:solidFill>
                <a:latin typeface="Lucisa sans"/>
                <a:cs typeface="Lucisa sans"/>
              </a:rPr>
              <a:t>FAAC </a:t>
            </a:r>
            <a:endParaRPr lang="it-IT" sz="3500" dirty="0">
              <a:solidFill>
                <a:srgbClr val="7E3126"/>
              </a:solidFill>
              <a:latin typeface="Lucisa sans"/>
              <a:cs typeface="Lucisa san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015" y="5044770"/>
            <a:ext cx="6400800" cy="1108636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  <a:latin typeface="Lucida Sans"/>
                <a:cs typeface="Lucida Sans"/>
              </a:rPr>
              <a:t>FAAC RUSSIA LLC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43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Автоматические ворота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568"/>
            <a:ext cx="4686300" cy="470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0149" y="2461607"/>
            <a:ext cx="32175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Широкий ассортимент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Гидравлические привода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Простота сервисного</a:t>
            </a:r>
            <a:br>
              <a:rPr lang="ru-RU" sz="2000" dirty="0" smtClean="0"/>
            </a:br>
            <a:r>
              <a:rPr lang="ru-RU" sz="2000" dirty="0" smtClean="0"/>
              <a:t>обслуживания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38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Автоматические Шлагбаумы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3242"/>
            <a:ext cx="4686300" cy="4709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0150" y="2489200"/>
            <a:ext cx="3076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Гидравлические </a:t>
            </a:r>
            <a:br>
              <a:rPr lang="ru-RU" sz="2000" dirty="0" smtClean="0"/>
            </a:br>
            <a:r>
              <a:rPr lang="ru-RU" sz="2000" dirty="0" smtClean="0"/>
              <a:t>и электромеханические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/>
              <a:t>Высокоресурсность</a:t>
            </a:r>
            <a:endParaRPr lang="ru-RU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Простота сервисного</a:t>
            </a:r>
            <a:br>
              <a:rPr lang="ru-RU" sz="2000" dirty="0" smtClean="0"/>
            </a:br>
            <a:r>
              <a:rPr lang="ru-RU" sz="2000" dirty="0" smtClean="0"/>
              <a:t>обслуживания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37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Автоматические двери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398"/>
            <a:ext cx="4686300" cy="4713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1991" y="2471441"/>
            <a:ext cx="3870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Широкая область применения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Высокая надежность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/>
              <a:t>Высокоресурсность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70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Аксессуары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3" name="Picture 2" descr="E:\Презентация\ак-р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7" y="1344922"/>
            <a:ext cx="4824750" cy="48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3016" y="2179078"/>
            <a:ext cx="387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Источник дополнительной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прибыли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10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</a:t>
            </a:r>
            <a:r>
              <a:rPr lang="ru-RU" sz="2800" dirty="0" err="1" smtClean="0">
                <a:solidFill>
                  <a:srgbClr val="7E3126"/>
                </a:solidFill>
                <a:latin typeface="Lucida Sans"/>
                <a:cs typeface="Lucida Sans"/>
              </a:rPr>
              <a:t>Болларды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332"/>
            <a:ext cx="4686300" cy="4709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3011" y="2492462"/>
            <a:ext cx="3870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Уникальный продукт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Антитеррористическая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серия </a:t>
            </a:r>
            <a:r>
              <a:rPr lang="en-US" sz="2000" dirty="0" smtClean="0"/>
              <a:t>J550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63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Где установлена продукция?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7" name="Picture 4" descr="Моя Икея, доставка товаров IKEA в Ставропо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46" y="4387138"/>
            <a:ext cx="2189132" cy="16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ark.sokolniki.com/i/logo_head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2" y="1806973"/>
            <a:ext cx="2696266" cy="3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арк Горьког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01" y="1841127"/>
            <a:ext cx="2632893" cy="4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список клиник, одобренных посольством сша Брачный бизнес и &quot;сопутствующие товары&quot;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r="18821"/>
          <a:stretch/>
        </p:blipFill>
        <p:spPr bwMode="auto">
          <a:xfrm>
            <a:off x="3758626" y="1410510"/>
            <a:ext cx="1278297" cy="12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Дальневосточный банк ОАО &quot;Сбербанк России&quot; приглашает на инвестиционную субботу TELEPORT2001.RU- Актуальные новости дня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20673" r="7514" b="24198"/>
          <a:stretch/>
        </p:blipFill>
        <p:spPr bwMode="auto">
          <a:xfrm>
            <a:off x="5424502" y="2754492"/>
            <a:ext cx="2845727" cy="12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СПП - Новости Союз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53" y="3036681"/>
            <a:ext cx="1842842" cy="13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5381" y="248969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Почему </a:t>
            </a:r>
            <a:r>
              <a:rPr lang="en-US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FAAC</a:t>
            </a:r>
            <a:r>
              <a:rPr lang="ru-RU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?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280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– мировой бренд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97" y="2017987"/>
            <a:ext cx="4568105" cy="26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808" y="4404142"/>
            <a:ext cx="2431664" cy="1688827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023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06523"/>
            <a:ext cx="7614272" cy="218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8"/>
          <p:cNvPicPr>
            <a:picLocks noGrp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4404141"/>
            <a:ext cx="5089414" cy="1688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38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Собственное производство. </a:t>
            </a:r>
            <a: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  <a:t/>
            </a:r>
            <a:b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</a:br>
            <a:r>
              <a:rPr lang="ru-RU" sz="2800" dirty="0" err="1" smtClean="0">
                <a:solidFill>
                  <a:srgbClr val="7E3126"/>
                </a:solidFill>
                <a:latin typeface="Lucida Sans"/>
                <a:cs typeface="Lucida Sans"/>
              </a:rPr>
              <a:t>Сертфицированная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продукция 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2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Широкий ассортимент продукции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4" name="Picture 2" descr="cance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16" y="2530683"/>
            <a:ext cx="7818120" cy="193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07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Автоматика </a:t>
            </a:r>
            <a: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(этот слайд уберется)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2373306" y="3153996"/>
            <a:ext cx="5726863" cy="333343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000" b="1" dirty="0"/>
              <a:t>FAAC GROUP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</a:t>
            </a:r>
            <a:r>
              <a:rPr lang="ru-RU" sz="2000" dirty="0"/>
              <a:t>История. География. Состав группы</a:t>
            </a:r>
          </a:p>
          <a:p>
            <a:pPr lvl="0"/>
            <a:r>
              <a:rPr lang="it-IT" sz="2000" b="1" dirty="0"/>
              <a:t>FAAC Russia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ru-RU" sz="2000" dirty="0" smtClean="0"/>
              <a:t>Что </a:t>
            </a:r>
            <a:r>
              <a:rPr lang="ru-RU" sz="2000" dirty="0"/>
              <a:t>мы собой представляем. Дата открытия офиса. </a:t>
            </a:r>
            <a:r>
              <a:rPr lang="ru-RU" sz="2000" dirty="0" smtClean="0"/>
              <a:t>Какую продукцию предлагаем. </a:t>
            </a:r>
            <a:r>
              <a:rPr lang="ru-RU" sz="2000" dirty="0"/>
              <a:t>Наш склад. Учебный центр. География работы (+ имеем Питерский склад)</a:t>
            </a:r>
            <a:br>
              <a:rPr lang="ru-RU" sz="2000" dirty="0"/>
            </a:br>
            <a:endParaRPr lang="ru-RU" sz="2000" dirty="0"/>
          </a:p>
          <a:p>
            <a:pPr lvl="0"/>
            <a:r>
              <a:rPr lang="ru-RU" sz="2000" b="1" dirty="0"/>
              <a:t>Что мы предлагаем?</a:t>
            </a:r>
          </a:p>
          <a:p>
            <a:pPr marL="361950" lvl="0" indent="0">
              <a:buNone/>
            </a:pPr>
            <a:r>
              <a:rPr lang="ru-RU" sz="2000" dirty="0" smtClean="0"/>
              <a:t>1. Автоматические шлагбаумы </a:t>
            </a:r>
            <a:r>
              <a:rPr lang="ru-RU" sz="2000" dirty="0"/>
              <a:t>– их особенность</a:t>
            </a:r>
          </a:p>
          <a:p>
            <a:pPr marL="361950" lvl="0" indent="0">
              <a:buNone/>
            </a:pPr>
            <a:r>
              <a:rPr lang="ru-RU" sz="2000" dirty="0" smtClean="0"/>
              <a:t>2. Автоматика </a:t>
            </a:r>
            <a:r>
              <a:rPr lang="ru-RU" sz="2000" dirty="0"/>
              <a:t>для ворот, дверей. Их особенность</a:t>
            </a:r>
            <a:br>
              <a:rPr lang="ru-RU" sz="2000" dirty="0"/>
            </a:br>
            <a:r>
              <a:rPr lang="ru-RU" sz="2000" dirty="0" smtClean="0"/>
              <a:t>3. </a:t>
            </a:r>
            <a:r>
              <a:rPr lang="ru-RU" sz="2000" dirty="0" err="1" smtClean="0"/>
              <a:t>Болларды</a:t>
            </a:r>
            <a:endParaRPr lang="ru-RU" sz="2000" dirty="0"/>
          </a:p>
          <a:p>
            <a:pPr marL="361950" lvl="0" indent="0">
              <a:buNone/>
            </a:pPr>
            <a:r>
              <a:rPr lang="ru-RU" sz="2000" dirty="0" smtClean="0"/>
              <a:t>4. Аксессуары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lvl="0"/>
            <a:r>
              <a:rPr lang="ru-RU" sz="2000" b="1" dirty="0"/>
              <a:t>Где установлена наша продукция?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lvl="0"/>
            <a:r>
              <a:rPr lang="ru-RU" sz="2000" b="1" dirty="0"/>
              <a:t>Почему мы?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Наши </a:t>
            </a:r>
            <a:r>
              <a:rPr lang="ru-RU" sz="2000" dirty="0"/>
              <a:t>преимущества. Выделить </a:t>
            </a:r>
            <a:r>
              <a:rPr lang="ru-RU" sz="2000" dirty="0" smtClean="0"/>
              <a:t>Две-Три </a:t>
            </a:r>
            <a:r>
              <a:rPr lang="ru-RU" sz="2000" dirty="0"/>
              <a:t>главные  фишки выделить. </a:t>
            </a:r>
          </a:p>
          <a:p>
            <a:pPr marL="0" lvl="0" indent="361950">
              <a:buNone/>
            </a:pPr>
            <a:r>
              <a:rPr lang="ru-RU" sz="2000" dirty="0" smtClean="0"/>
              <a:t>1. Высокоресурсное </a:t>
            </a:r>
            <a:r>
              <a:rPr lang="ru-RU" sz="2000" dirty="0"/>
              <a:t>оборудование</a:t>
            </a:r>
          </a:p>
          <a:p>
            <a:pPr marL="0" lvl="0" indent="361950">
              <a:buNone/>
            </a:pPr>
            <a:r>
              <a:rPr lang="ru-RU" sz="2000" dirty="0" smtClean="0"/>
              <a:t>2. Лучшая </a:t>
            </a:r>
            <a:r>
              <a:rPr lang="ru-RU" sz="2000" dirty="0"/>
              <a:t>техническая поддержка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Lucida Sans"/>
            </a:endParaRPr>
          </a:p>
        </p:txBody>
      </p:sp>
      <p:pic>
        <p:nvPicPr>
          <p:cNvPr id="8" name="Immagine 7" descr="fot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0032"/>
            <a:ext cx="7675880" cy="11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Развитая сеть дилеров????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32" y="1243585"/>
            <a:ext cx="8229600" cy="10332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Развитая сеть дилеров.</a:t>
            </a:r>
          </a:p>
          <a:p>
            <a:pPr marL="0" indent="0">
              <a:buNone/>
            </a:pPr>
            <a:r>
              <a:rPr lang="ru-RU" dirty="0" smtClean="0"/>
              <a:t>Продукция компании известна в России и пользуется спросом среди тех, кто ценит качество, комфорт и функциональность.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4" y="2276857"/>
            <a:ext cx="7409266" cy="45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37" y="1280479"/>
            <a:ext cx="7362788" cy="524378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TextBox 6"/>
          <p:cNvSpPr txBox="1"/>
          <p:nvPr/>
        </p:nvSpPr>
        <p:spPr>
          <a:xfrm>
            <a:off x="4502487" y="5422392"/>
            <a:ext cx="3370497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Свой склад в непосредственной близости с офисом компании </a:t>
            </a:r>
            <a:r>
              <a:rPr lang="en-US" dirty="0" smtClean="0">
                <a:solidFill>
                  <a:schemeClr val="bg1"/>
                </a:solidFill>
              </a:rPr>
              <a:t>FAAC Russia </a:t>
            </a:r>
            <a:r>
              <a:rPr lang="ru-RU" dirty="0" smtClean="0">
                <a:solidFill>
                  <a:schemeClr val="bg1"/>
                </a:solidFill>
              </a:rPr>
              <a:t>730 кв. 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6566" y="443620"/>
            <a:ext cx="25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Сделать фото с загруженным складом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988" y="1239908"/>
            <a:ext cx="3539905" cy="5309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28" y="1417639"/>
            <a:ext cx="4071060" cy="2754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6566" y="443620"/>
            <a:ext cx="25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Добавить фото </a:t>
            </a:r>
            <a:r>
              <a:rPr lang="ru-RU" dirty="0" err="1" smtClean="0">
                <a:solidFill>
                  <a:srgbClr val="FF0000"/>
                </a:solidFill>
              </a:rPr>
              <a:t>ШоуРума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Мы команда профессионалов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0318" t="21464" r="34762" b="12504"/>
          <a:stretch/>
        </p:blipFill>
        <p:spPr>
          <a:xfrm>
            <a:off x="3723199" y="1527378"/>
            <a:ext cx="4314004" cy="4588531"/>
          </a:xfrm>
          <a:prstGeom prst="rect">
            <a:avLst/>
          </a:prstGeom>
        </p:spPr>
      </p:pic>
      <p:pic>
        <p:nvPicPr>
          <p:cNvPr id="2050" name="Picture 2" descr="http://kimiagari.com/uploads/team_work_19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0" y="1527379"/>
            <a:ext cx="3479768" cy="23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eatinggen.com/wp-content/uploads/2014/05/bigstock-Successful-business-team-with-419246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0" y="3946048"/>
            <a:ext cx="3444225" cy="2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Наши ценности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8072" y="1261872"/>
            <a:ext cx="3118768" cy="5157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  <a:p>
            <a:pPr lvl="0"/>
            <a:r>
              <a:rPr lang="ru-RU" sz="2000" b="1" dirty="0"/>
              <a:t>КАЧЕСТВО</a:t>
            </a:r>
          </a:p>
          <a:p>
            <a:pPr marL="0" indent="0">
              <a:buNone/>
            </a:pPr>
            <a:endParaRPr lang="ru-RU" sz="2000" dirty="0"/>
          </a:p>
          <a:p>
            <a:pPr lvl="0"/>
            <a:r>
              <a:rPr lang="ru-RU" sz="2000" b="1" dirty="0"/>
              <a:t>БЕЗОПАСНОСТЬ И НАДЕЖНОСТЬ</a:t>
            </a:r>
          </a:p>
          <a:p>
            <a:pPr marL="0" indent="0">
              <a:buNone/>
            </a:pPr>
            <a:endParaRPr lang="ru-RU" sz="2000" dirty="0"/>
          </a:p>
          <a:p>
            <a:pPr lvl="0"/>
            <a:r>
              <a:rPr lang="ru-RU" sz="2000" b="1" dirty="0"/>
              <a:t>УДОВЛЕТВОРЕННОСТЬ КЛИЕНТА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lvl="0"/>
            <a:r>
              <a:rPr lang="ru-RU" sz="2000" b="1" dirty="0"/>
              <a:t>ЭНТУЗИАЗМ И ВНИМАНИЕ К ДЕТАЛЯМ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810" y="1417639"/>
            <a:ext cx="4099653" cy="475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8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???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" y="1204144"/>
            <a:ext cx="7598664" cy="5458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264" y="5373808"/>
            <a:ext cx="7114032" cy="117042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Участие в выставках и </a:t>
            </a:r>
            <a:r>
              <a:rPr lang="ru-RU" sz="2400" b="1" dirty="0"/>
              <a:t>маркетинговая </a:t>
            </a:r>
            <a:r>
              <a:rPr lang="ru-RU" sz="2400" b="1" dirty="0" smtClean="0"/>
              <a:t>поддержка Вашего бизнеса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01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Наши преимущества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52533" y="3477780"/>
            <a:ext cx="4881099" cy="443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Команда профессионалов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32511" y="2174917"/>
            <a:ext cx="4708635" cy="77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Сертифицированная продукция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04002" y="1693202"/>
            <a:ext cx="2737945" cy="51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Известный бренд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32509" y="4062864"/>
            <a:ext cx="4906897" cy="5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Лучшая техническая поддержка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669450" y="2814199"/>
            <a:ext cx="4910028" cy="4860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Высокоресурсное оборудование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64041" y="4688742"/>
            <a:ext cx="4626248" cy="51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Широкий ассортимент продукции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86457" y="5401519"/>
            <a:ext cx="4340772" cy="5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Собственное производство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0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Quality Management Systems, Quality Assurance And Quality Control Icon For Healthcare Or Medical Business Present By Black Vin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89" y="1485876"/>
            <a:ext cx="2275490" cy="22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Наши преимущества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52533" y="3477780"/>
            <a:ext cx="4881099" cy="443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Команда профессионалов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32511" y="2174917"/>
            <a:ext cx="4708635" cy="77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Сертифицированная продукция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04002" y="1693202"/>
            <a:ext cx="2737945" cy="51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Известный бренд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32509" y="4062864"/>
            <a:ext cx="4906897" cy="5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Лучшая техническая поддержка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271747" y="2814199"/>
            <a:ext cx="6096000" cy="48604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Высокоресурсное оборудование</a:t>
            </a:r>
            <a:endParaRPr lang="ru-RU" sz="28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64041" y="4688742"/>
            <a:ext cx="4626248" cy="51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Широкий ассортимент продукции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86457" y="5401519"/>
            <a:ext cx="4340772" cy="5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Собственное производство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Quality Management Systems, Quality Assurance And Quality Control Icon For Healthcare Or Medical Business Present By Black Vin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89" y="1485876"/>
            <a:ext cx="2275490" cy="22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овышение продаж в кафе и ресторане Открытие кафе или ресторана. . Сервис в ресторане. . Вкусная кухня. . Увеличение продаж. . 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15" y="3610436"/>
            <a:ext cx="2407322" cy="23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Наши преимущества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52533" y="3477780"/>
            <a:ext cx="4881099" cy="443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Команда профессионалов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32511" y="2174917"/>
            <a:ext cx="4708635" cy="77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Сертифицированная продукция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04002" y="1693202"/>
            <a:ext cx="2737945" cy="51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Известный бренд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18897" y="4062864"/>
            <a:ext cx="6074979" cy="510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Лучшая техническая поддержка</a:t>
            </a:r>
            <a:endParaRPr lang="ru-RU" sz="2800" b="1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271747" y="2814199"/>
            <a:ext cx="6096000" cy="48604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Высокоресурсное оборудование</a:t>
            </a:r>
            <a:endParaRPr lang="ru-RU" sz="28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64041" y="4688742"/>
            <a:ext cx="4626248" cy="51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Широкий ассортимент продукции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86457" y="5401519"/>
            <a:ext cx="4340772" cy="51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Собственное производство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Наши преимущества. </a:t>
            </a:r>
            <a:r>
              <a:rPr lang="ru-RU" sz="2800" dirty="0" smtClean="0">
                <a:solidFill>
                  <a:srgbClr val="FF0000"/>
                </a:solidFill>
                <a:latin typeface="Lucida Sans"/>
                <a:cs typeface="Lucida Sans"/>
              </a:rPr>
              <a:t>Альтернативный слайд</a:t>
            </a:r>
            <a:endParaRPr lang="it-IT" sz="2800" dirty="0">
              <a:solidFill>
                <a:srgbClr val="FF0000"/>
              </a:solidFill>
              <a:latin typeface="Lucida Sans"/>
              <a:cs typeface="Lucida Sans"/>
            </a:endParaRPr>
          </a:p>
        </p:txBody>
      </p:sp>
      <p:pic>
        <p:nvPicPr>
          <p:cNvPr id="2050" name="Picture 2" descr="Повышение продаж в кафе и ресторане Открытие кафе или ресторана. . Сервис в ресторане. . Вкусная кухня. . Увеличение продаж. . 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68" y="3693814"/>
            <a:ext cx="3308909" cy="31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0657" y="2055446"/>
            <a:ext cx="6222565" cy="2212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Лучшая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/>
              <a:t>Техническая поддержка</a:t>
            </a:r>
          </a:p>
          <a:p>
            <a:pPr marL="0" indent="0">
              <a:buNone/>
            </a:pPr>
            <a:r>
              <a:rPr lang="ru-RU" sz="1600" dirty="0" smtClean="0"/>
              <a:t>Обучающие семинары выездные и в </a:t>
            </a:r>
            <a:r>
              <a:rPr lang="ru-RU" sz="1600" dirty="0" err="1" smtClean="0"/>
              <a:t>шоуруме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 err="1" smtClean="0"/>
              <a:t>тех.поддержка</a:t>
            </a:r>
            <a:r>
              <a:rPr lang="ru-RU" sz="1600" dirty="0" smtClean="0"/>
              <a:t> по телефонной линии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5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GROUP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grpSp>
        <p:nvGrpSpPr>
          <p:cNvPr id="4" name="Group 10121"/>
          <p:cNvGrpSpPr/>
          <p:nvPr/>
        </p:nvGrpSpPr>
        <p:grpSpPr>
          <a:xfrm>
            <a:off x="457200" y="1513132"/>
            <a:ext cx="7607595" cy="1390235"/>
            <a:chOff x="-4545" y="-3974"/>
            <a:chExt cx="7216810" cy="1984248"/>
          </a:xfrm>
        </p:grpSpPr>
        <p:pic>
          <p:nvPicPr>
            <p:cNvPr id="5" name="Picture 1023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45" y="-3974"/>
              <a:ext cx="6976872" cy="1984248"/>
            </a:xfrm>
            <a:prstGeom prst="rect">
              <a:avLst/>
            </a:prstGeom>
          </p:spPr>
        </p:pic>
        <p:sp>
          <p:nvSpPr>
            <p:cNvPr id="6" name="Shape 1932"/>
            <p:cNvSpPr/>
            <p:nvPr/>
          </p:nvSpPr>
          <p:spPr>
            <a:xfrm>
              <a:off x="350843" y="1147236"/>
              <a:ext cx="93852" cy="100711"/>
            </a:xfrm>
            <a:custGeom>
              <a:avLst/>
              <a:gdLst/>
              <a:ahLst/>
              <a:cxnLst/>
              <a:rect l="0" t="0" r="0" b="0"/>
              <a:pathLst>
                <a:path w="93852" h="100711">
                  <a:moveTo>
                    <a:pt x="60578" y="0"/>
                  </a:moveTo>
                  <a:cubicBezTo>
                    <a:pt x="75488" y="0"/>
                    <a:pt x="93852" y="4407"/>
                    <a:pt x="91656" y="23025"/>
                  </a:cubicBezTo>
                  <a:lnTo>
                    <a:pt x="80670" y="23025"/>
                  </a:lnTo>
                  <a:cubicBezTo>
                    <a:pt x="83337" y="11113"/>
                    <a:pt x="71412" y="8039"/>
                    <a:pt x="59791" y="8039"/>
                  </a:cubicBezTo>
                  <a:cubicBezTo>
                    <a:pt x="48018" y="8039"/>
                    <a:pt x="32169" y="13119"/>
                    <a:pt x="29184" y="24905"/>
                  </a:cubicBezTo>
                  <a:cubicBezTo>
                    <a:pt x="22440" y="52362"/>
                    <a:pt x="89458" y="39903"/>
                    <a:pt x="81140" y="73254"/>
                  </a:cubicBezTo>
                  <a:cubicBezTo>
                    <a:pt x="75958" y="94285"/>
                    <a:pt x="53200" y="100711"/>
                    <a:pt x="30442" y="100711"/>
                  </a:cubicBezTo>
                  <a:cubicBezTo>
                    <a:pt x="12395" y="100711"/>
                    <a:pt x="0" y="89459"/>
                    <a:pt x="3442" y="73520"/>
                  </a:cubicBezTo>
                  <a:lnTo>
                    <a:pt x="14427" y="73520"/>
                  </a:lnTo>
                  <a:cubicBezTo>
                    <a:pt x="10972" y="88392"/>
                    <a:pt x="22910" y="92672"/>
                    <a:pt x="38138" y="92672"/>
                  </a:cubicBezTo>
                  <a:cubicBezTo>
                    <a:pt x="50838" y="92672"/>
                    <a:pt x="67018" y="86385"/>
                    <a:pt x="69990" y="74066"/>
                  </a:cubicBezTo>
                  <a:cubicBezTo>
                    <a:pt x="72351" y="64414"/>
                    <a:pt x="65443" y="59868"/>
                    <a:pt x="56502" y="57188"/>
                  </a:cubicBezTo>
                  <a:cubicBezTo>
                    <a:pt x="39382" y="51956"/>
                    <a:pt x="12700" y="47003"/>
                    <a:pt x="17894" y="26098"/>
                  </a:cubicBezTo>
                  <a:cubicBezTo>
                    <a:pt x="22123" y="9233"/>
                    <a:pt x="42684" y="0"/>
                    <a:pt x="6057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" name="Shape 1933"/>
            <p:cNvSpPr/>
            <p:nvPr/>
          </p:nvSpPr>
          <p:spPr>
            <a:xfrm>
              <a:off x="449067" y="1178701"/>
              <a:ext cx="26212" cy="67234"/>
            </a:xfrm>
            <a:custGeom>
              <a:avLst/>
              <a:gdLst/>
              <a:ahLst/>
              <a:cxnLst/>
              <a:rect l="0" t="0" r="0" b="0"/>
              <a:pathLst>
                <a:path w="26212" h="67234">
                  <a:moveTo>
                    <a:pt x="16802" y="0"/>
                  </a:moveTo>
                  <a:lnTo>
                    <a:pt x="26212" y="0"/>
                  </a:lnTo>
                  <a:lnTo>
                    <a:pt x="9423" y="67234"/>
                  </a:lnTo>
                  <a:lnTo>
                    <a:pt x="0" y="67234"/>
                  </a:lnTo>
                  <a:lnTo>
                    <a:pt x="168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Shape 1934"/>
            <p:cNvSpPr/>
            <p:nvPr/>
          </p:nvSpPr>
          <p:spPr>
            <a:xfrm>
              <a:off x="469946" y="1149237"/>
              <a:ext cx="13347" cy="10046"/>
            </a:xfrm>
            <a:custGeom>
              <a:avLst/>
              <a:gdLst/>
              <a:ahLst/>
              <a:cxnLst/>
              <a:rect l="0" t="0" r="0" b="0"/>
              <a:pathLst>
                <a:path w="13347" h="10046">
                  <a:moveTo>
                    <a:pt x="2349" y="0"/>
                  </a:moveTo>
                  <a:lnTo>
                    <a:pt x="13347" y="0"/>
                  </a:lnTo>
                  <a:lnTo>
                    <a:pt x="10985" y="10046"/>
                  </a:lnTo>
                  <a:lnTo>
                    <a:pt x="0" y="10046"/>
                  </a:lnTo>
                  <a:lnTo>
                    <a:pt x="23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" name="Shape 1935"/>
            <p:cNvSpPr/>
            <p:nvPr/>
          </p:nvSpPr>
          <p:spPr>
            <a:xfrm>
              <a:off x="485167" y="1176692"/>
              <a:ext cx="130112" cy="69253"/>
            </a:xfrm>
            <a:custGeom>
              <a:avLst/>
              <a:gdLst/>
              <a:ahLst/>
              <a:cxnLst/>
              <a:rect l="0" t="0" r="0" b="0"/>
              <a:pathLst>
                <a:path w="130112" h="69253">
                  <a:moveTo>
                    <a:pt x="51626" y="0"/>
                  </a:moveTo>
                  <a:cubicBezTo>
                    <a:pt x="64034" y="0"/>
                    <a:pt x="72352" y="5893"/>
                    <a:pt x="73609" y="14732"/>
                  </a:cubicBezTo>
                  <a:cubicBezTo>
                    <a:pt x="81293" y="6833"/>
                    <a:pt x="92126" y="0"/>
                    <a:pt x="104369" y="0"/>
                  </a:cubicBezTo>
                  <a:cubicBezTo>
                    <a:pt x="130112" y="0"/>
                    <a:pt x="127280" y="19418"/>
                    <a:pt x="125400" y="27191"/>
                  </a:cubicBezTo>
                  <a:lnTo>
                    <a:pt x="114884" y="69253"/>
                  </a:lnTo>
                  <a:lnTo>
                    <a:pt x="105474" y="69253"/>
                  </a:lnTo>
                  <a:lnTo>
                    <a:pt x="116294" y="25857"/>
                  </a:lnTo>
                  <a:cubicBezTo>
                    <a:pt x="119126" y="14198"/>
                    <a:pt x="113005" y="7379"/>
                    <a:pt x="100127" y="7379"/>
                  </a:cubicBezTo>
                  <a:cubicBezTo>
                    <a:pt x="84595" y="7379"/>
                    <a:pt x="74867" y="18491"/>
                    <a:pt x="71717" y="30531"/>
                  </a:cubicBezTo>
                  <a:lnTo>
                    <a:pt x="62154" y="69253"/>
                  </a:lnTo>
                  <a:lnTo>
                    <a:pt x="52731" y="69253"/>
                  </a:lnTo>
                  <a:lnTo>
                    <a:pt x="63564" y="25857"/>
                  </a:lnTo>
                  <a:cubicBezTo>
                    <a:pt x="66384" y="14198"/>
                    <a:pt x="60275" y="7379"/>
                    <a:pt x="47397" y="7379"/>
                  </a:cubicBezTo>
                  <a:cubicBezTo>
                    <a:pt x="31865" y="7379"/>
                    <a:pt x="22123" y="18491"/>
                    <a:pt x="18987" y="30531"/>
                  </a:cubicBezTo>
                  <a:lnTo>
                    <a:pt x="9411" y="69253"/>
                  </a:lnTo>
                  <a:lnTo>
                    <a:pt x="0" y="69253"/>
                  </a:lnTo>
                  <a:lnTo>
                    <a:pt x="13018" y="17145"/>
                  </a:lnTo>
                  <a:cubicBezTo>
                    <a:pt x="14275" y="11925"/>
                    <a:pt x="15063" y="6566"/>
                    <a:pt x="16002" y="2006"/>
                  </a:cubicBezTo>
                  <a:lnTo>
                    <a:pt x="25743" y="2006"/>
                  </a:lnTo>
                  <a:lnTo>
                    <a:pt x="23699" y="11925"/>
                  </a:lnTo>
                  <a:lnTo>
                    <a:pt x="24016" y="12179"/>
                  </a:lnTo>
                  <a:cubicBezTo>
                    <a:pt x="31547" y="3886"/>
                    <a:pt x="41428" y="0"/>
                    <a:pt x="516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" name="Shape 1936"/>
            <p:cNvSpPr/>
            <p:nvPr/>
          </p:nvSpPr>
          <p:spPr>
            <a:xfrm>
              <a:off x="618396" y="1178704"/>
              <a:ext cx="49171" cy="92948"/>
            </a:xfrm>
            <a:custGeom>
              <a:avLst/>
              <a:gdLst/>
              <a:ahLst/>
              <a:cxnLst/>
              <a:rect l="0" t="0" r="0" b="0"/>
              <a:pathLst>
                <a:path w="49171" h="92948">
                  <a:moveTo>
                    <a:pt x="22453" y="0"/>
                  </a:moveTo>
                  <a:lnTo>
                    <a:pt x="32181" y="0"/>
                  </a:lnTo>
                  <a:lnTo>
                    <a:pt x="30137" y="9919"/>
                  </a:lnTo>
                  <a:lnTo>
                    <a:pt x="30454" y="10173"/>
                  </a:lnTo>
                  <a:cubicBezTo>
                    <a:pt x="34144" y="6223"/>
                    <a:pt x="39007" y="3178"/>
                    <a:pt x="44263" y="1121"/>
                  </a:cubicBezTo>
                  <a:lnTo>
                    <a:pt x="49171" y="171"/>
                  </a:lnTo>
                  <a:lnTo>
                    <a:pt x="49171" y="6728"/>
                  </a:lnTo>
                  <a:lnTo>
                    <a:pt x="44390" y="7603"/>
                  </a:lnTo>
                  <a:cubicBezTo>
                    <a:pt x="33613" y="11897"/>
                    <a:pt x="27229" y="21765"/>
                    <a:pt x="24637" y="32004"/>
                  </a:cubicBezTo>
                  <a:cubicBezTo>
                    <a:pt x="20879" y="47282"/>
                    <a:pt x="23545" y="61875"/>
                    <a:pt x="44107" y="61875"/>
                  </a:cubicBezTo>
                  <a:lnTo>
                    <a:pt x="49171" y="60654"/>
                  </a:lnTo>
                  <a:lnTo>
                    <a:pt x="49171" y="67983"/>
                  </a:lnTo>
                  <a:lnTo>
                    <a:pt x="43167" y="69240"/>
                  </a:lnTo>
                  <a:cubicBezTo>
                    <a:pt x="31699" y="69240"/>
                    <a:pt x="23228" y="64821"/>
                    <a:pt x="18834" y="56795"/>
                  </a:cubicBezTo>
                  <a:lnTo>
                    <a:pt x="18529" y="56795"/>
                  </a:lnTo>
                  <a:lnTo>
                    <a:pt x="9423" y="92948"/>
                  </a:lnTo>
                  <a:lnTo>
                    <a:pt x="0" y="92948"/>
                  </a:lnTo>
                  <a:lnTo>
                    <a:pt x="19469" y="15139"/>
                  </a:lnTo>
                  <a:cubicBezTo>
                    <a:pt x="20879" y="9919"/>
                    <a:pt x="21500" y="4547"/>
                    <a:pt x="224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" name="Shape 1937"/>
            <p:cNvSpPr/>
            <p:nvPr/>
          </p:nvSpPr>
          <p:spPr>
            <a:xfrm>
              <a:off x="667567" y="1176697"/>
              <a:ext cx="39029" cy="69990"/>
            </a:xfrm>
            <a:custGeom>
              <a:avLst/>
              <a:gdLst/>
              <a:ahLst/>
              <a:cxnLst/>
              <a:rect l="0" t="0" r="0" b="0"/>
              <a:pathLst>
                <a:path w="39029" h="69990">
                  <a:moveTo>
                    <a:pt x="11254" y="0"/>
                  </a:moveTo>
                  <a:cubicBezTo>
                    <a:pt x="34648" y="0"/>
                    <a:pt x="39029" y="17945"/>
                    <a:pt x="34800" y="35357"/>
                  </a:cubicBezTo>
                  <a:cubicBezTo>
                    <a:pt x="31619" y="48016"/>
                    <a:pt x="23144" y="61874"/>
                    <a:pt x="9441" y="68013"/>
                  </a:cubicBezTo>
                  <a:lnTo>
                    <a:pt x="0" y="69990"/>
                  </a:lnTo>
                  <a:lnTo>
                    <a:pt x="0" y="62660"/>
                  </a:lnTo>
                  <a:lnTo>
                    <a:pt x="6767" y="61029"/>
                  </a:lnTo>
                  <a:cubicBezTo>
                    <a:pt x="16956" y="55662"/>
                    <a:pt x="22403" y="43761"/>
                    <a:pt x="24755" y="34417"/>
                  </a:cubicBezTo>
                  <a:cubicBezTo>
                    <a:pt x="28056" y="21552"/>
                    <a:pt x="25377" y="7366"/>
                    <a:pt x="7482" y="7366"/>
                  </a:cubicBezTo>
                  <a:lnTo>
                    <a:pt x="0" y="8734"/>
                  </a:lnTo>
                  <a:lnTo>
                    <a:pt x="0" y="2178"/>
                  </a:lnTo>
                  <a:lnTo>
                    <a:pt x="112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2" name="Shape 1938"/>
            <p:cNvSpPr/>
            <p:nvPr/>
          </p:nvSpPr>
          <p:spPr>
            <a:xfrm>
              <a:off x="715217" y="1149242"/>
              <a:ext cx="33439" cy="96698"/>
            </a:xfrm>
            <a:custGeom>
              <a:avLst/>
              <a:gdLst/>
              <a:ahLst/>
              <a:cxnLst/>
              <a:rect l="0" t="0" r="0" b="0"/>
              <a:pathLst>
                <a:path w="33439" h="96698">
                  <a:moveTo>
                    <a:pt x="24016" y="0"/>
                  </a:moveTo>
                  <a:lnTo>
                    <a:pt x="33439" y="0"/>
                  </a:lnTo>
                  <a:lnTo>
                    <a:pt x="9423" y="96698"/>
                  </a:lnTo>
                  <a:lnTo>
                    <a:pt x="0" y="96698"/>
                  </a:lnTo>
                  <a:lnTo>
                    <a:pt x="240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" name="Shape 1939"/>
            <p:cNvSpPr/>
            <p:nvPr/>
          </p:nvSpPr>
          <p:spPr>
            <a:xfrm>
              <a:off x="754454" y="1178703"/>
              <a:ext cx="77062" cy="92949"/>
            </a:xfrm>
            <a:custGeom>
              <a:avLst/>
              <a:gdLst/>
              <a:ahLst/>
              <a:cxnLst/>
              <a:rect l="0" t="0" r="0" b="0"/>
              <a:pathLst>
                <a:path w="77062" h="92949">
                  <a:moveTo>
                    <a:pt x="2513" y="0"/>
                  </a:moveTo>
                  <a:lnTo>
                    <a:pt x="13968" y="0"/>
                  </a:lnTo>
                  <a:lnTo>
                    <a:pt x="26364" y="56248"/>
                  </a:lnTo>
                  <a:lnTo>
                    <a:pt x="66851" y="0"/>
                  </a:lnTo>
                  <a:lnTo>
                    <a:pt x="77062" y="0"/>
                  </a:lnTo>
                  <a:lnTo>
                    <a:pt x="10364" y="92949"/>
                  </a:lnTo>
                  <a:lnTo>
                    <a:pt x="0" y="92949"/>
                  </a:lnTo>
                  <a:lnTo>
                    <a:pt x="18362" y="67234"/>
                  </a:lnTo>
                  <a:lnTo>
                    <a:pt x="25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Shape 1940"/>
            <p:cNvSpPr/>
            <p:nvPr/>
          </p:nvSpPr>
          <p:spPr>
            <a:xfrm>
              <a:off x="871051" y="1205955"/>
              <a:ext cx="35794" cy="41989"/>
            </a:xfrm>
            <a:custGeom>
              <a:avLst/>
              <a:gdLst/>
              <a:ahLst/>
              <a:cxnLst/>
              <a:rect l="0" t="0" r="0" b="0"/>
              <a:pathLst>
                <a:path w="35794" h="41989">
                  <a:moveTo>
                    <a:pt x="35794" y="0"/>
                  </a:moveTo>
                  <a:lnTo>
                    <a:pt x="35794" y="7199"/>
                  </a:lnTo>
                  <a:lnTo>
                    <a:pt x="32550" y="7487"/>
                  </a:lnTo>
                  <a:cubicBezTo>
                    <a:pt x="23508" y="9113"/>
                    <a:pt x="15622" y="12798"/>
                    <a:pt x="13500" y="21238"/>
                  </a:cubicBezTo>
                  <a:cubicBezTo>
                    <a:pt x="11150" y="30343"/>
                    <a:pt x="18364" y="34623"/>
                    <a:pt x="27940" y="34623"/>
                  </a:cubicBezTo>
                  <a:lnTo>
                    <a:pt x="35794" y="33136"/>
                  </a:lnTo>
                  <a:lnTo>
                    <a:pt x="35794" y="39543"/>
                  </a:lnTo>
                  <a:lnTo>
                    <a:pt x="24321" y="41989"/>
                  </a:lnTo>
                  <a:cubicBezTo>
                    <a:pt x="9728" y="41989"/>
                    <a:pt x="0" y="34357"/>
                    <a:pt x="3302" y="21238"/>
                  </a:cubicBezTo>
                  <a:cubicBezTo>
                    <a:pt x="5499" y="12132"/>
                    <a:pt x="13653" y="5159"/>
                    <a:pt x="24016" y="1819"/>
                  </a:cubicBezTo>
                  <a:lnTo>
                    <a:pt x="357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Shape 1941"/>
            <p:cNvSpPr/>
            <p:nvPr/>
          </p:nvSpPr>
          <p:spPr>
            <a:xfrm>
              <a:off x="885656" y="1179440"/>
              <a:ext cx="21189" cy="16281"/>
            </a:xfrm>
            <a:custGeom>
              <a:avLst/>
              <a:gdLst/>
              <a:ahLst/>
              <a:cxnLst/>
              <a:rect l="0" t="0" r="0" b="0"/>
              <a:pathLst>
                <a:path w="21189" h="16281">
                  <a:moveTo>
                    <a:pt x="21189" y="0"/>
                  </a:moveTo>
                  <a:lnTo>
                    <a:pt x="21189" y="6585"/>
                  </a:lnTo>
                  <a:lnTo>
                    <a:pt x="18686" y="7033"/>
                  </a:lnTo>
                  <a:cubicBezTo>
                    <a:pt x="14821" y="8807"/>
                    <a:pt x="11760" y="11722"/>
                    <a:pt x="10033" y="16281"/>
                  </a:cubicBezTo>
                  <a:lnTo>
                    <a:pt x="0" y="16281"/>
                  </a:lnTo>
                  <a:cubicBezTo>
                    <a:pt x="2901" y="9379"/>
                    <a:pt x="7686" y="4623"/>
                    <a:pt x="13630" y="1592"/>
                  </a:cubicBezTo>
                  <a:lnTo>
                    <a:pt x="211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Shape 1942"/>
            <p:cNvSpPr/>
            <p:nvPr/>
          </p:nvSpPr>
          <p:spPr>
            <a:xfrm>
              <a:off x="906845" y="1176697"/>
              <a:ext cx="39543" cy="69240"/>
            </a:xfrm>
            <a:custGeom>
              <a:avLst/>
              <a:gdLst/>
              <a:ahLst/>
              <a:cxnLst/>
              <a:rect l="0" t="0" r="0" b="0"/>
              <a:pathLst>
                <a:path w="39543" h="69240">
                  <a:moveTo>
                    <a:pt x="13025" y="0"/>
                  </a:moveTo>
                  <a:cubicBezTo>
                    <a:pt x="30437" y="0"/>
                    <a:pt x="39543" y="6833"/>
                    <a:pt x="35466" y="22238"/>
                  </a:cubicBezTo>
                  <a:lnTo>
                    <a:pt x="27465" y="54102"/>
                  </a:lnTo>
                  <a:cubicBezTo>
                    <a:pt x="26043" y="59322"/>
                    <a:pt x="25255" y="64694"/>
                    <a:pt x="24481" y="69240"/>
                  </a:cubicBezTo>
                  <a:lnTo>
                    <a:pt x="14739" y="69240"/>
                  </a:lnTo>
                  <a:lnTo>
                    <a:pt x="16937" y="59322"/>
                  </a:lnTo>
                  <a:lnTo>
                    <a:pt x="16632" y="59322"/>
                  </a:lnTo>
                  <a:lnTo>
                    <a:pt x="15845" y="60261"/>
                  </a:lnTo>
                  <a:cubicBezTo>
                    <a:pt x="13412" y="63081"/>
                    <a:pt x="9253" y="65827"/>
                    <a:pt x="4367" y="67869"/>
                  </a:cubicBezTo>
                  <a:lnTo>
                    <a:pt x="0" y="68800"/>
                  </a:lnTo>
                  <a:lnTo>
                    <a:pt x="0" y="62393"/>
                  </a:lnTo>
                  <a:lnTo>
                    <a:pt x="5226" y="61403"/>
                  </a:lnTo>
                  <a:cubicBezTo>
                    <a:pt x="16097" y="56678"/>
                    <a:pt x="20740" y="45910"/>
                    <a:pt x="22740" y="35357"/>
                  </a:cubicBezTo>
                  <a:cubicBezTo>
                    <a:pt x="19369" y="35455"/>
                    <a:pt x="15133" y="35396"/>
                    <a:pt x="10610" y="35515"/>
                  </a:cubicBezTo>
                  <a:lnTo>
                    <a:pt x="0" y="36456"/>
                  </a:lnTo>
                  <a:lnTo>
                    <a:pt x="0" y="29258"/>
                  </a:lnTo>
                  <a:lnTo>
                    <a:pt x="6352" y="28277"/>
                  </a:lnTo>
                  <a:cubicBezTo>
                    <a:pt x="12552" y="28058"/>
                    <a:pt x="18752" y="28258"/>
                    <a:pt x="24481" y="27991"/>
                  </a:cubicBezTo>
                  <a:lnTo>
                    <a:pt x="26043" y="21818"/>
                  </a:lnTo>
                  <a:cubicBezTo>
                    <a:pt x="27935" y="10846"/>
                    <a:pt x="22118" y="7366"/>
                    <a:pt x="10980" y="7366"/>
                  </a:cubicBezTo>
                  <a:lnTo>
                    <a:pt x="0" y="9329"/>
                  </a:lnTo>
                  <a:lnTo>
                    <a:pt x="0" y="2743"/>
                  </a:lnTo>
                  <a:lnTo>
                    <a:pt x="130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Shape 1943"/>
            <p:cNvSpPr/>
            <p:nvPr/>
          </p:nvSpPr>
          <p:spPr>
            <a:xfrm>
              <a:off x="958145" y="1178703"/>
              <a:ext cx="77381" cy="69240"/>
            </a:xfrm>
            <a:custGeom>
              <a:avLst/>
              <a:gdLst/>
              <a:ahLst/>
              <a:cxnLst/>
              <a:rect l="0" t="0" r="0" b="0"/>
              <a:pathLst>
                <a:path w="77381" h="69240">
                  <a:moveTo>
                    <a:pt x="15228" y="0"/>
                  </a:moveTo>
                  <a:lnTo>
                    <a:pt x="24651" y="0"/>
                  </a:lnTo>
                  <a:lnTo>
                    <a:pt x="13818" y="43396"/>
                  </a:lnTo>
                  <a:cubicBezTo>
                    <a:pt x="10833" y="55042"/>
                    <a:pt x="17107" y="61875"/>
                    <a:pt x="29985" y="61875"/>
                  </a:cubicBezTo>
                  <a:cubicBezTo>
                    <a:pt x="45517" y="61875"/>
                    <a:pt x="55245" y="50762"/>
                    <a:pt x="58230" y="38710"/>
                  </a:cubicBezTo>
                  <a:lnTo>
                    <a:pt x="67958" y="0"/>
                  </a:lnTo>
                  <a:lnTo>
                    <a:pt x="77381" y="0"/>
                  </a:lnTo>
                  <a:lnTo>
                    <a:pt x="64351" y="52095"/>
                  </a:lnTo>
                  <a:cubicBezTo>
                    <a:pt x="63094" y="57328"/>
                    <a:pt x="62154" y="62687"/>
                    <a:pt x="61367" y="67234"/>
                  </a:cubicBezTo>
                  <a:lnTo>
                    <a:pt x="51651" y="67234"/>
                  </a:lnTo>
                  <a:lnTo>
                    <a:pt x="53683" y="57328"/>
                  </a:lnTo>
                  <a:lnTo>
                    <a:pt x="53366" y="57048"/>
                  </a:lnTo>
                  <a:cubicBezTo>
                    <a:pt x="45834" y="65354"/>
                    <a:pt x="35941" y="69240"/>
                    <a:pt x="25743" y="69240"/>
                  </a:cubicBezTo>
                  <a:cubicBezTo>
                    <a:pt x="0" y="69240"/>
                    <a:pt x="2832" y="49822"/>
                    <a:pt x="4712" y="42050"/>
                  </a:cubicBezTo>
                  <a:lnTo>
                    <a:pt x="152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Shape 1944"/>
            <p:cNvSpPr/>
            <p:nvPr/>
          </p:nvSpPr>
          <p:spPr>
            <a:xfrm>
              <a:off x="1050431" y="1160887"/>
              <a:ext cx="45669" cy="87059"/>
            </a:xfrm>
            <a:custGeom>
              <a:avLst/>
              <a:gdLst/>
              <a:ahLst/>
              <a:cxnLst/>
              <a:rect l="0" t="0" r="0" b="0"/>
              <a:pathLst>
                <a:path w="45669" h="87059">
                  <a:moveTo>
                    <a:pt x="32169" y="0"/>
                  </a:moveTo>
                  <a:lnTo>
                    <a:pt x="27775" y="17818"/>
                  </a:lnTo>
                  <a:lnTo>
                    <a:pt x="45669" y="17818"/>
                  </a:lnTo>
                  <a:lnTo>
                    <a:pt x="43777" y="25184"/>
                  </a:lnTo>
                  <a:lnTo>
                    <a:pt x="25895" y="25184"/>
                  </a:lnTo>
                  <a:lnTo>
                    <a:pt x="14745" y="70180"/>
                  </a:lnTo>
                  <a:cubicBezTo>
                    <a:pt x="13018" y="76352"/>
                    <a:pt x="16002" y="79692"/>
                    <a:pt x="23216" y="79692"/>
                  </a:cubicBezTo>
                  <a:cubicBezTo>
                    <a:pt x="26048" y="79692"/>
                    <a:pt x="28880" y="79566"/>
                    <a:pt x="31534" y="78892"/>
                  </a:cubicBezTo>
                  <a:lnTo>
                    <a:pt x="29807" y="85852"/>
                  </a:lnTo>
                  <a:cubicBezTo>
                    <a:pt x="26683" y="86525"/>
                    <a:pt x="23063" y="87059"/>
                    <a:pt x="19926" y="87059"/>
                  </a:cubicBezTo>
                  <a:cubicBezTo>
                    <a:pt x="0" y="87059"/>
                    <a:pt x="3772" y="76213"/>
                    <a:pt x="5956" y="67094"/>
                  </a:cubicBezTo>
                  <a:lnTo>
                    <a:pt x="16472" y="25184"/>
                  </a:lnTo>
                  <a:lnTo>
                    <a:pt x="774" y="25184"/>
                  </a:lnTo>
                  <a:lnTo>
                    <a:pt x="2667" y="17818"/>
                  </a:lnTo>
                  <a:lnTo>
                    <a:pt x="18364" y="17818"/>
                  </a:lnTo>
                  <a:lnTo>
                    <a:pt x="21819" y="3492"/>
                  </a:lnTo>
                  <a:lnTo>
                    <a:pt x="321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Shape 1945"/>
            <p:cNvSpPr/>
            <p:nvPr/>
          </p:nvSpPr>
          <p:spPr>
            <a:xfrm>
              <a:off x="1097341" y="1178304"/>
              <a:ext cx="41160" cy="69643"/>
            </a:xfrm>
            <a:custGeom>
              <a:avLst/>
              <a:gdLst/>
              <a:ahLst/>
              <a:cxnLst/>
              <a:rect l="0" t="0" r="0" b="0"/>
              <a:pathLst>
                <a:path w="41160" h="69643">
                  <a:moveTo>
                    <a:pt x="41160" y="0"/>
                  </a:moveTo>
                  <a:lnTo>
                    <a:pt x="41160" y="7222"/>
                  </a:lnTo>
                  <a:lnTo>
                    <a:pt x="35366" y="8426"/>
                  </a:lnTo>
                  <a:cubicBezTo>
                    <a:pt x="23984" y="13453"/>
                    <a:pt x="16945" y="24676"/>
                    <a:pt x="14592" y="34020"/>
                  </a:cubicBezTo>
                  <a:cubicBezTo>
                    <a:pt x="11620" y="46466"/>
                    <a:pt x="15228" y="62278"/>
                    <a:pt x="34214" y="62278"/>
                  </a:cubicBezTo>
                  <a:lnTo>
                    <a:pt x="41160" y="60834"/>
                  </a:lnTo>
                  <a:lnTo>
                    <a:pt x="41160" y="68053"/>
                  </a:lnTo>
                  <a:lnTo>
                    <a:pt x="32334" y="69643"/>
                  </a:lnTo>
                  <a:cubicBezTo>
                    <a:pt x="7227" y="69643"/>
                    <a:pt x="0" y="51698"/>
                    <a:pt x="4394" y="34020"/>
                  </a:cubicBezTo>
                  <a:cubicBezTo>
                    <a:pt x="7690" y="20751"/>
                    <a:pt x="17608" y="7348"/>
                    <a:pt x="32958" y="1475"/>
                  </a:cubicBezTo>
                  <a:lnTo>
                    <a:pt x="411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Shape 1946"/>
            <p:cNvSpPr/>
            <p:nvPr/>
          </p:nvSpPr>
          <p:spPr>
            <a:xfrm>
              <a:off x="1138500" y="1176700"/>
              <a:ext cx="41086" cy="69657"/>
            </a:xfrm>
            <a:custGeom>
              <a:avLst/>
              <a:gdLst/>
              <a:ahLst/>
              <a:cxnLst/>
              <a:rect l="0" t="0" r="0" b="0"/>
              <a:pathLst>
                <a:path w="41086" h="69657">
                  <a:moveTo>
                    <a:pt x="8917" y="0"/>
                  </a:moveTo>
                  <a:cubicBezTo>
                    <a:pt x="34024" y="0"/>
                    <a:pt x="41086" y="17932"/>
                    <a:pt x="36692" y="35623"/>
                  </a:cubicBezTo>
                  <a:cubicBezTo>
                    <a:pt x="33396" y="48882"/>
                    <a:pt x="23571" y="62291"/>
                    <a:pt x="8266" y="68167"/>
                  </a:cubicBezTo>
                  <a:lnTo>
                    <a:pt x="0" y="69657"/>
                  </a:lnTo>
                  <a:lnTo>
                    <a:pt x="0" y="62437"/>
                  </a:lnTo>
                  <a:lnTo>
                    <a:pt x="5875" y="61216"/>
                  </a:lnTo>
                  <a:cubicBezTo>
                    <a:pt x="17251" y="56185"/>
                    <a:pt x="24251" y="44958"/>
                    <a:pt x="26481" y="35623"/>
                  </a:cubicBezTo>
                  <a:cubicBezTo>
                    <a:pt x="29631" y="23164"/>
                    <a:pt x="26023" y="7366"/>
                    <a:pt x="7024" y="7366"/>
                  </a:cubicBezTo>
                  <a:lnTo>
                    <a:pt x="0" y="8825"/>
                  </a:lnTo>
                  <a:lnTo>
                    <a:pt x="0" y="1603"/>
                  </a:lnTo>
                  <a:lnTo>
                    <a:pt x="89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Shape 1947"/>
            <p:cNvSpPr/>
            <p:nvPr/>
          </p:nvSpPr>
          <p:spPr>
            <a:xfrm>
              <a:off x="1187584" y="1176692"/>
              <a:ext cx="130099" cy="69253"/>
            </a:xfrm>
            <a:custGeom>
              <a:avLst/>
              <a:gdLst/>
              <a:ahLst/>
              <a:cxnLst/>
              <a:rect l="0" t="0" r="0" b="0"/>
              <a:pathLst>
                <a:path w="130099" h="69253">
                  <a:moveTo>
                    <a:pt x="51639" y="0"/>
                  </a:moveTo>
                  <a:cubicBezTo>
                    <a:pt x="64034" y="0"/>
                    <a:pt x="72352" y="5893"/>
                    <a:pt x="73597" y="14732"/>
                  </a:cubicBezTo>
                  <a:cubicBezTo>
                    <a:pt x="81293" y="6833"/>
                    <a:pt x="92126" y="0"/>
                    <a:pt x="104369" y="0"/>
                  </a:cubicBezTo>
                  <a:cubicBezTo>
                    <a:pt x="130099" y="0"/>
                    <a:pt x="127280" y="19418"/>
                    <a:pt x="125400" y="27191"/>
                  </a:cubicBezTo>
                  <a:lnTo>
                    <a:pt x="114884" y="69253"/>
                  </a:lnTo>
                  <a:lnTo>
                    <a:pt x="105461" y="69253"/>
                  </a:lnTo>
                  <a:lnTo>
                    <a:pt x="116294" y="25857"/>
                  </a:lnTo>
                  <a:cubicBezTo>
                    <a:pt x="119126" y="14198"/>
                    <a:pt x="113005" y="7379"/>
                    <a:pt x="100127" y="7379"/>
                  </a:cubicBezTo>
                  <a:cubicBezTo>
                    <a:pt x="84595" y="7379"/>
                    <a:pt x="74867" y="18491"/>
                    <a:pt x="71717" y="30531"/>
                  </a:cubicBezTo>
                  <a:lnTo>
                    <a:pt x="62154" y="69253"/>
                  </a:lnTo>
                  <a:lnTo>
                    <a:pt x="52731" y="69253"/>
                  </a:lnTo>
                  <a:lnTo>
                    <a:pt x="63551" y="25857"/>
                  </a:lnTo>
                  <a:cubicBezTo>
                    <a:pt x="66384" y="14198"/>
                    <a:pt x="60262" y="7379"/>
                    <a:pt x="47397" y="7379"/>
                  </a:cubicBezTo>
                  <a:cubicBezTo>
                    <a:pt x="31852" y="7379"/>
                    <a:pt x="22123" y="18491"/>
                    <a:pt x="18987" y="30531"/>
                  </a:cubicBezTo>
                  <a:lnTo>
                    <a:pt x="9411" y="69253"/>
                  </a:lnTo>
                  <a:lnTo>
                    <a:pt x="0" y="69253"/>
                  </a:lnTo>
                  <a:lnTo>
                    <a:pt x="13018" y="17145"/>
                  </a:lnTo>
                  <a:cubicBezTo>
                    <a:pt x="14275" y="11925"/>
                    <a:pt x="15063" y="6566"/>
                    <a:pt x="16015" y="2006"/>
                  </a:cubicBezTo>
                  <a:lnTo>
                    <a:pt x="25743" y="2006"/>
                  </a:lnTo>
                  <a:lnTo>
                    <a:pt x="23699" y="11925"/>
                  </a:lnTo>
                  <a:lnTo>
                    <a:pt x="24016" y="12179"/>
                  </a:lnTo>
                  <a:cubicBezTo>
                    <a:pt x="31547" y="3886"/>
                    <a:pt x="41428" y="0"/>
                    <a:pt x="516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2" name="Shape 1948"/>
            <p:cNvSpPr/>
            <p:nvPr/>
          </p:nvSpPr>
          <p:spPr>
            <a:xfrm>
              <a:off x="1323321" y="1205955"/>
              <a:ext cx="35791" cy="41989"/>
            </a:xfrm>
            <a:custGeom>
              <a:avLst/>
              <a:gdLst/>
              <a:ahLst/>
              <a:cxnLst/>
              <a:rect l="0" t="0" r="0" b="0"/>
              <a:pathLst>
                <a:path w="35791" h="41989">
                  <a:moveTo>
                    <a:pt x="35791" y="0"/>
                  </a:moveTo>
                  <a:lnTo>
                    <a:pt x="35791" y="7199"/>
                  </a:lnTo>
                  <a:lnTo>
                    <a:pt x="32545" y="7487"/>
                  </a:lnTo>
                  <a:cubicBezTo>
                    <a:pt x="23502" y="9113"/>
                    <a:pt x="15615" y="12798"/>
                    <a:pt x="13500" y="21238"/>
                  </a:cubicBezTo>
                  <a:cubicBezTo>
                    <a:pt x="11138" y="30343"/>
                    <a:pt x="18364" y="34623"/>
                    <a:pt x="27940" y="34623"/>
                  </a:cubicBezTo>
                  <a:lnTo>
                    <a:pt x="35791" y="33136"/>
                  </a:lnTo>
                  <a:lnTo>
                    <a:pt x="35791" y="39543"/>
                  </a:lnTo>
                  <a:lnTo>
                    <a:pt x="24333" y="41989"/>
                  </a:lnTo>
                  <a:cubicBezTo>
                    <a:pt x="9728" y="41989"/>
                    <a:pt x="0" y="34357"/>
                    <a:pt x="3302" y="21238"/>
                  </a:cubicBezTo>
                  <a:cubicBezTo>
                    <a:pt x="5486" y="12132"/>
                    <a:pt x="13653" y="5159"/>
                    <a:pt x="24016" y="1819"/>
                  </a:cubicBezTo>
                  <a:lnTo>
                    <a:pt x="357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Shape 1949"/>
            <p:cNvSpPr/>
            <p:nvPr/>
          </p:nvSpPr>
          <p:spPr>
            <a:xfrm>
              <a:off x="1337913" y="1179439"/>
              <a:ext cx="21199" cy="16282"/>
            </a:xfrm>
            <a:custGeom>
              <a:avLst/>
              <a:gdLst/>
              <a:ahLst/>
              <a:cxnLst/>
              <a:rect l="0" t="0" r="0" b="0"/>
              <a:pathLst>
                <a:path w="21199" h="16282">
                  <a:moveTo>
                    <a:pt x="21199" y="0"/>
                  </a:moveTo>
                  <a:lnTo>
                    <a:pt x="21199" y="6586"/>
                  </a:lnTo>
                  <a:lnTo>
                    <a:pt x="18698" y="7034"/>
                  </a:lnTo>
                  <a:cubicBezTo>
                    <a:pt x="14834" y="8808"/>
                    <a:pt x="11773" y="11723"/>
                    <a:pt x="10046" y="16282"/>
                  </a:cubicBezTo>
                  <a:lnTo>
                    <a:pt x="0" y="16282"/>
                  </a:lnTo>
                  <a:cubicBezTo>
                    <a:pt x="2902" y="9380"/>
                    <a:pt x="7690" y="4624"/>
                    <a:pt x="13635" y="1593"/>
                  </a:cubicBezTo>
                  <a:lnTo>
                    <a:pt x="211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Shape 1950"/>
            <p:cNvSpPr/>
            <p:nvPr/>
          </p:nvSpPr>
          <p:spPr>
            <a:xfrm>
              <a:off x="1359112" y="1176697"/>
              <a:ext cx="39546" cy="69240"/>
            </a:xfrm>
            <a:custGeom>
              <a:avLst/>
              <a:gdLst/>
              <a:ahLst/>
              <a:cxnLst/>
              <a:rect l="0" t="0" r="0" b="0"/>
              <a:pathLst>
                <a:path w="39546" h="69240">
                  <a:moveTo>
                    <a:pt x="13015" y="0"/>
                  </a:moveTo>
                  <a:cubicBezTo>
                    <a:pt x="30440" y="0"/>
                    <a:pt x="39546" y="6833"/>
                    <a:pt x="35469" y="22238"/>
                  </a:cubicBezTo>
                  <a:lnTo>
                    <a:pt x="27468" y="54102"/>
                  </a:lnTo>
                  <a:cubicBezTo>
                    <a:pt x="26046" y="59322"/>
                    <a:pt x="25258" y="64694"/>
                    <a:pt x="24471" y="69240"/>
                  </a:cubicBezTo>
                  <a:lnTo>
                    <a:pt x="14743" y="69240"/>
                  </a:lnTo>
                  <a:lnTo>
                    <a:pt x="16940" y="59322"/>
                  </a:lnTo>
                  <a:lnTo>
                    <a:pt x="16635" y="59322"/>
                  </a:lnTo>
                  <a:lnTo>
                    <a:pt x="15848" y="60261"/>
                  </a:lnTo>
                  <a:cubicBezTo>
                    <a:pt x="13409" y="63081"/>
                    <a:pt x="9247" y="65827"/>
                    <a:pt x="4362" y="67869"/>
                  </a:cubicBezTo>
                  <a:lnTo>
                    <a:pt x="0" y="68800"/>
                  </a:lnTo>
                  <a:lnTo>
                    <a:pt x="0" y="62394"/>
                  </a:lnTo>
                  <a:lnTo>
                    <a:pt x="5231" y="61403"/>
                  </a:lnTo>
                  <a:cubicBezTo>
                    <a:pt x="16105" y="56678"/>
                    <a:pt x="20753" y="45910"/>
                    <a:pt x="22744" y="35357"/>
                  </a:cubicBezTo>
                  <a:cubicBezTo>
                    <a:pt x="19372" y="35455"/>
                    <a:pt x="15136" y="35396"/>
                    <a:pt x="10612" y="35515"/>
                  </a:cubicBezTo>
                  <a:lnTo>
                    <a:pt x="0" y="36456"/>
                  </a:lnTo>
                  <a:lnTo>
                    <a:pt x="0" y="29258"/>
                  </a:lnTo>
                  <a:lnTo>
                    <a:pt x="6348" y="28277"/>
                  </a:lnTo>
                  <a:cubicBezTo>
                    <a:pt x="12546" y="28058"/>
                    <a:pt x="18743" y="28258"/>
                    <a:pt x="24471" y="27991"/>
                  </a:cubicBezTo>
                  <a:lnTo>
                    <a:pt x="26046" y="21818"/>
                  </a:lnTo>
                  <a:cubicBezTo>
                    <a:pt x="27925" y="10846"/>
                    <a:pt x="22121" y="7366"/>
                    <a:pt x="10971" y="7366"/>
                  </a:cubicBezTo>
                  <a:lnTo>
                    <a:pt x="0" y="9329"/>
                  </a:lnTo>
                  <a:lnTo>
                    <a:pt x="0" y="2742"/>
                  </a:lnTo>
                  <a:lnTo>
                    <a:pt x="130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Shape 1951"/>
            <p:cNvSpPr/>
            <p:nvPr/>
          </p:nvSpPr>
          <p:spPr>
            <a:xfrm>
              <a:off x="1414036" y="1160887"/>
              <a:ext cx="45669" cy="87059"/>
            </a:xfrm>
            <a:custGeom>
              <a:avLst/>
              <a:gdLst/>
              <a:ahLst/>
              <a:cxnLst/>
              <a:rect l="0" t="0" r="0" b="0"/>
              <a:pathLst>
                <a:path w="45669" h="87059">
                  <a:moveTo>
                    <a:pt x="32169" y="0"/>
                  </a:moveTo>
                  <a:lnTo>
                    <a:pt x="27775" y="17818"/>
                  </a:lnTo>
                  <a:lnTo>
                    <a:pt x="45669" y="17818"/>
                  </a:lnTo>
                  <a:lnTo>
                    <a:pt x="43777" y="25184"/>
                  </a:lnTo>
                  <a:lnTo>
                    <a:pt x="25895" y="25184"/>
                  </a:lnTo>
                  <a:lnTo>
                    <a:pt x="14745" y="70180"/>
                  </a:lnTo>
                  <a:cubicBezTo>
                    <a:pt x="13018" y="76352"/>
                    <a:pt x="16002" y="79692"/>
                    <a:pt x="23216" y="79692"/>
                  </a:cubicBezTo>
                  <a:cubicBezTo>
                    <a:pt x="26035" y="79692"/>
                    <a:pt x="28867" y="79566"/>
                    <a:pt x="31534" y="78892"/>
                  </a:cubicBezTo>
                  <a:lnTo>
                    <a:pt x="29807" y="85852"/>
                  </a:lnTo>
                  <a:cubicBezTo>
                    <a:pt x="26670" y="86525"/>
                    <a:pt x="23063" y="87059"/>
                    <a:pt x="19926" y="87059"/>
                  </a:cubicBezTo>
                  <a:cubicBezTo>
                    <a:pt x="0" y="87059"/>
                    <a:pt x="3759" y="76213"/>
                    <a:pt x="5944" y="67094"/>
                  </a:cubicBezTo>
                  <a:lnTo>
                    <a:pt x="16472" y="25184"/>
                  </a:lnTo>
                  <a:lnTo>
                    <a:pt x="774" y="25184"/>
                  </a:lnTo>
                  <a:lnTo>
                    <a:pt x="2667" y="17818"/>
                  </a:lnTo>
                  <a:lnTo>
                    <a:pt x="18352" y="17818"/>
                  </a:lnTo>
                  <a:lnTo>
                    <a:pt x="21806" y="3492"/>
                  </a:lnTo>
                  <a:lnTo>
                    <a:pt x="321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Shape 1952"/>
            <p:cNvSpPr/>
            <p:nvPr/>
          </p:nvSpPr>
          <p:spPr>
            <a:xfrm>
              <a:off x="1462686" y="1178701"/>
              <a:ext cx="26200" cy="67234"/>
            </a:xfrm>
            <a:custGeom>
              <a:avLst/>
              <a:gdLst/>
              <a:ahLst/>
              <a:cxnLst/>
              <a:rect l="0" t="0" r="0" b="0"/>
              <a:pathLst>
                <a:path w="26200" h="67234">
                  <a:moveTo>
                    <a:pt x="16776" y="0"/>
                  </a:moveTo>
                  <a:lnTo>
                    <a:pt x="26200" y="0"/>
                  </a:lnTo>
                  <a:lnTo>
                    <a:pt x="9398" y="67234"/>
                  </a:lnTo>
                  <a:lnTo>
                    <a:pt x="0" y="67234"/>
                  </a:lnTo>
                  <a:lnTo>
                    <a:pt x="167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Shape 1953"/>
            <p:cNvSpPr/>
            <p:nvPr/>
          </p:nvSpPr>
          <p:spPr>
            <a:xfrm>
              <a:off x="1483539" y="1149237"/>
              <a:ext cx="13348" cy="10046"/>
            </a:xfrm>
            <a:custGeom>
              <a:avLst/>
              <a:gdLst/>
              <a:ahLst/>
              <a:cxnLst/>
              <a:rect l="0" t="0" r="0" b="0"/>
              <a:pathLst>
                <a:path w="13348" h="10046">
                  <a:moveTo>
                    <a:pt x="2363" y="0"/>
                  </a:moveTo>
                  <a:lnTo>
                    <a:pt x="13348" y="0"/>
                  </a:lnTo>
                  <a:lnTo>
                    <a:pt x="10999" y="10046"/>
                  </a:lnTo>
                  <a:lnTo>
                    <a:pt x="0" y="10046"/>
                  </a:lnTo>
                  <a:lnTo>
                    <a:pt x="236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8" name="Shape 1954"/>
            <p:cNvSpPr/>
            <p:nvPr/>
          </p:nvSpPr>
          <p:spPr>
            <a:xfrm>
              <a:off x="1497348" y="1176701"/>
              <a:ext cx="75971" cy="71247"/>
            </a:xfrm>
            <a:custGeom>
              <a:avLst/>
              <a:gdLst/>
              <a:ahLst/>
              <a:cxnLst/>
              <a:rect l="0" t="0" r="0" b="0"/>
              <a:pathLst>
                <a:path w="75971" h="71247">
                  <a:moveTo>
                    <a:pt x="48666" y="0"/>
                  </a:moveTo>
                  <a:cubicBezTo>
                    <a:pt x="64833" y="0"/>
                    <a:pt x="75971" y="8293"/>
                    <a:pt x="73139" y="22632"/>
                  </a:cubicBezTo>
                  <a:lnTo>
                    <a:pt x="62941" y="22632"/>
                  </a:lnTo>
                  <a:cubicBezTo>
                    <a:pt x="64668" y="12319"/>
                    <a:pt x="58230" y="7366"/>
                    <a:pt x="45212" y="7366"/>
                  </a:cubicBezTo>
                  <a:cubicBezTo>
                    <a:pt x="30772" y="7366"/>
                    <a:pt x="18682" y="20219"/>
                    <a:pt x="14910" y="35497"/>
                  </a:cubicBezTo>
                  <a:cubicBezTo>
                    <a:pt x="10985" y="50889"/>
                    <a:pt x="16802" y="63881"/>
                    <a:pt x="31242" y="63881"/>
                  </a:cubicBezTo>
                  <a:cubicBezTo>
                    <a:pt x="43485" y="63881"/>
                    <a:pt x="53530" y="57442"/>
                    <a:pt x="56515" y="48209"/>
                  </a:cubicBezTo>
                  <a:lnTo>
                    <a:pt x="66701" y="48209"/>
                  </a:lnTo>
                  <a:cubicBezTo>
                    <a:pt x="60439" y="63602"/>
                    <a:pt x="48196" y="71247"/>
                    <a:pt x="30302" y="71247"/>
                  </a:cubicBezTo>
                  <a:cubicBezTo>
                    <a:pt x="6756" y="71247"/>
                    <a:pt x="0" y="53975"/>
                    <a:pt x="4559" y="35624"/>
                  </a:cubicBezTo>
                  <a:cubicBezTo>
                    <a:pt x="9119" y="17412"/>
                    <a:pt x="25273" y="0"/>
                    <a:pt x="486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Shape 1955"/>
            <p:cNvSpPr/>
            <p:nvPr/>
          </p:nvSpPr>
          <p:spPr>
            <a:xfrm>
              <a:off x="1581942" y="1234421"/>
              <a:ext cx="15363" cy="11519"/>
            </a:xfrm>
            <a:custGeom>
              <a:avLst/>
              <a:gdLst/>
              <a:ahLst/>
              <a:cxnLst/>
              <a:rect l="0" t="0" r="0" b="0"/>
              <a:pathLst>
                <a:path w="15363" h="11519">
                  <a:moveTo>
                    <a:pt x="2819" y="0"/>
                  </a:moveTo>
                  <a:lnTo>
                    <a:pt x="15363" y="0"/>
                  </a:lnTo>
                  <a:lnTo>
                    <a:pt x="15363" y="70"/>
                  </a:lnTo>
                  <a:lnTo>
                    <a:pt x="12560" y="11519"/>
                  </a:lnTo>
                  <a:lnTo>
                    <a:pt x="0" y="11519"/>
                  </a:lnTo>
                  <a:lnTo>
                    <a:pt x="28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Shape 1956"/>
            <p:cNvSpPr/>
            <p:nvPr/>
          </p:nvSpPr>
          <p:spPr>
            <a:xfrm>
              <a:off x="1226845" y="820494"/>
              <a:ext cx="350939" cy="230962"/>
            </a:xfrm>
            <a:custGeom>
              <a:avLst/>
              <a:gdLst/>
              <a:ahLst/>
              <a:cxnLst/>
              <a:rect l="0" t="0" r="0" b="0"/>
              <a:pathLst>
                <a:path w="350939" h="230962">
                  <a:moveTo>
                    <a:pt x="116053" y="0"/>
                  </a:moveTo>
                  <a:lnTo>
                    <a:pt x="350939" y="0"/>
                  </a:lnTo>
                  <a:lnTo>
                    <a:pt x="350939" y="50165"/>
                  </a:lnTo>
                  <a:lnTo>
                    <a:pt x="127508" y="50165"/>
                  </a:lnTo>
                  <a:cubicBezTo>
                    <a:pt x="91287" y="50165"/>
                    <a:pt x="61900" y="79426"/>
                    <a:pt x="61900" y="115481"/>
                  </a:cubicBezTo>
                  <a:cubicBezTo>
                    <a:pt x="61900" y="151536"/>
                    <a:pt x="91287" y="180785"/>
                    <a:pt x="127508" y="180785"/>
                  </a:cubicBezTo>
                  <a:lnTo>
                    <a:pt x="350939" y="180823"/>
                  </a:lnTo>
                  <a:lnTo>
                    <a:pt x="350939" y="230962"/>
                  </a:lnTo>
                  <a:lnTo>
                    <a:pt x="116053" y="230962"/>
                  </a:lnTo>
                  <a:cubicBezTo>
                    <a:pt x="51968" y="230962"/>
                    <a:pt x="0" y="179260"/>
                    <a:pt x="0" y="115481"/>
                  </a:cubicBezTo>
                  <a:cubicBezTo>
                    <a:pt x="0" y="51702"/>
                    <a:pt x="51968" y="0"/>
                    <a:pt x="1160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1" name="Shape 1957"/>
            <p:cNvSpPr/>
            <p:nvPr/>
          </p:nvSpPr>
          <p:spPr>
            <a:xfrm>
              <a:off x="349448" y="828764"/>
              <a:ext cx="364337" cy="222936"/>
            </a:xfrm>
            <a:custGeom>
              <a:avLst/>
              <a:gdLst/>
              <a:ahLst/>
              <a:cxnLst/>
              <a:rect l="0" t="0" r="0" b="0"/>
              <a:pathLst>
                <a:path w="364337" h="222936">
                  <a:moveTo>
                    <a:pt x="0" y="0"/>
                  </a:moveTo>
                  <a:lnTo>
                    <a:pt x="364337" y="0"/>
                  </a:lnTo>
                  <a:lnTo>
                    <a:pt x="313919" y="50394"/>
                  </a:lnTo>
                  <a:lnTo>
                    <a:pt x="58954" y="50394"/>
                  </a:lnTo>
                  <a:lnTo>
                    <a:pt x="58954" y="103937"/>
                  </a:lnTo>
                  <a:lnTo>
                    <a:pt x="260376" y="103937"/>
                  </a:lnTo>
                  <a:lnTo>
                    <a:pt x="210007" y="154330"/>
                  </a:lnTo>
                  <a:lnTo>
                    <a:pt x="58954" y="154330"/>
                  </a:lnTo>
                  <a:lnTo>
                    <a:pt x="58954" y="222936"/>
                  </a:lnTo>
                  <a:lnTo>
                    <a:pt x="0" y="2229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Shape 1958"/>
            <p:cNvSpPr/>
            <p:nvPr/>
          </p:nvSpPr>
          <p:spPr>
            <a:xfrm>
              <a:off x="490559" y="804077"/>
              <a:ext cx="288468" cy="288491"/>
            </a:xfrm>
            <a:custGeom>
              <a:avLst/>
              <a:gdLst/>
              <a:ahLst/>
              <a:cxnLst/>
              <a:rect l="0" t="0" r="0" b="0"/>
              <a:pathLst>
                <a:path w="288468" h="288491">
                  <a:moveTo>
                    <a:pt x="288468" y="0"/>
                  </a:moveTo>
                  <a:lnTo>
                    <a:pt x="288468" y="77601"/>
                  </a:lnTo>
                  <a:lnTo>
                    <a:pt x="237363" y="128636"/>
                  </a:lnTo>
                  <a:lnTo>
                    <a:pt x="288468" y="128636"/>
                  </a:lnTo>
                  <a:lnTo>
                    <a:pt x="288468" y="179017"/>
                  </a:lnTo>
                  <a:lnTo>
                    <a:pt x="186957" y="179017"/>
                  </a:lnTo>
                  <a:lnTo>
                    <a:pt x="77495" y="288491"/>
                  </a:lnTo>
                  <a:lnTo>
                    <a:pt x="0" y="288491"/>
                  </a:lnTo>
                  <a:lnTo>
                    <a:pt x="2884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3" name="Shape 1959"/>
            <p:cNvSpPr/>
            <p:nvPr/>
          </p:nvSpPr>
          <p:spPr>
            <a:xfrm>
              <a:off x="779027" y="779399"/>
              <a:ext cx="322955" cy="313169"/>
            </a:xfrm>
            <a:custGeom>
              <a:avLst/>
              <a:gdLst/>
              <a:ahLst/>
              <a:cxnLst/>
              <a:rect l="0" t="0" r="0" b="0"/>
              <a:pathLst>
                <a:path w="322955" h="313169">
                  <a:moveTo>
                    <a:pt x="24676" y="0"/>
                  </a:moveTo>
                  <a:lnTo>
                    <a:pt x="112014" y="0"/>
                  </a:lnTo>
                  <a:lnTo>
                    <a:pt x="112039" y="235585"/>
                  </a:lnTo>
                  <a:lnTo>
                    <a:pt x="322955" y="24715"/>
                  </a:lnTo>
                  <a:lnTo>
                    <a:pt x="322955" y="102203"/>
                  </a:lnTo>
                  <a:lnTo>
                    <a:pt x="271869" y="153314"/>
                  </a:lnTo>
                  <a:lnTo>
                    <a:pt x="322955" y="153314"/>
                  </a:lnTo>
                  <a:lnTo>
                    <a:pt x="322955" y="203695"/>
                  </a:lnTo>
                  <a:lnTo>
                    <a:pt x="221526" y="203695"/>
                  </a:lnTo>
                  <a:lnTo>
                    <a:pt x="112039" y="313169"/>
                  </a:lnTo>
                  <a:lnTo>
                    <a:pt x="51029" y="313169"/>
                  </a:lnTo>
                  <a:lnTo>
                    <a:pt x="51029" y="203695"/>
                  </a:lnTo>
                  <a:lnTo>
                    <a:pt x="0" y="203695"/>
                  </a:lnTo>
                  <a:lnTo>
                    <a:pt x="0" y="153314"/>
                  </a:lnTo>
                  <a:lnTo>
                    <a:pt x="51029" y="153314"/>
                  </a:lnTo>
                  <a:lnTo>
                    <a:pt x="51029" y="153302"/>
                  </a:lnTo>
                  <a:lnTo>
                    <a:pt x="51105" y="51244"/>
                  </a:lnTo>
                  <a:lnTo>
                    <a:pt x="0" y="102279"/>
                  </a:lnTo>
                  <a:lnTo>
                    <a:pt x="0" y="24678"/>
                  </a:lnTo>
                  <a:lnTo>
                    <a:pt x="246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4" name="Shape 1960"/>
            <p:cNvSpPr/>
            <p:nvPr/>
          </p:nvSpPr>
          <p:spPr>
            <a:xfrm>
              <a:off x="1101982" y="779399"/>
              <a:ext cx="112071" cy="313169"/>
            </a:xfrm>
            <a:custGeom>
              <a:avLst/>
              <a:gdLst/>
              <a:ahLst/>
              <a:cxnLst/>
              <a:rect l="0" t="0" r="0" b="0"/>
              <a:pathLst>
                <a:path w="112071" h="313169">
                  <a:moveTo>
                    <a:pt x="24720" y="0"/>
                  </a:moveTo>
                  <a:lnTo>
                    <a:pt x="112071" y="0"/>
                  </a:lnTo>
                  <a:lnTo>
                    <a:pt x="112071" y="313169"/>
                  </a:lnTo>
                  <a:lnTo>
                    <a:pt x="51073" y="313169"/>
                  </a:lnTo>
                  <a:lnTo>
                    <a:pt x="51073" y="203695"/>
                  </a:lnTo>
                  <a:lnTo>
                    <a:pt x="0" y="203695"/>
                  </a:lnTo>
                  <a:lnTo>
                    <a:pt x="0" y="153314"/>
                  </a:lnTo>
                  <a:lnTo>
                    <a:pt x="51060" y="153314"/>
                  </a:lnTo>
                  <a:lnTo>
                    <a:pt x="51060" y="153302"/>
                  </a:lnTo>
                  <a:lnTo>
                    <a:pt x="51073" y="153302"/>
                  </a:lnTo>
                  <a:lnTo>
                    <a:pt x="51085" y="51092"/>
                  </a:lnTo>
                  <a:lnTo>
                    <a:pt x="0" y="102203"/>
                  </a:lnTo>
                  <a:lnTo>
                    <a:pt x="0" y="24715"/>
                  </a:lnTo>
                  <a:lnTo>
                    <a:pt x="247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Rectangle 2013"/>
            <p:cNvSpPr/>
            <p:nvPr/>
          </p:nvSpPr>
          <p:spPr>
            <a:xfrm>
              <a:off x="3278689" y="803009"/>
              <a:ext cx="3933576" cy="3428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АВТОМАТИЗАЦИЯ</a:t>
              </a:r>
              <a:r>
                <a:rPr lang="ru-RU" sz="2000" spc="5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ДОСТУПА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10122"/>
          <p:cNvGrpSpPr/>
          <p:nvPr/>
        </p:nvGrpSpPr>
        <p:grpSpPr>
          <a:xfrm>
            <a:off x="457200" y="2962308"/>
            <a:ext cx="7670800" cy="1467477"/>
            <a:chOff x="-71220" y="83377"/>
            <a:chExt cx="7670888" cy="1981200"/>
          </a:xfrm>
        </p:grpSpPr>
        <p:pic>
          <p:nvPicPr>
            <p:cNvPr id="37" name="Picture 1023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1220" y="83377"/>
              <a:ext cx="7354748" cy="1981200"/>
            </a:xfrm>
            <a:prstGeom prst="rect">
              <a:avLst/>
            </a:prstGeom>
          </p:spPr>
        </p:pic>
        <p:sp>
          <p:nvSpPr>
            <p:cNvPr id="38" name="Shape 1961"/>
            <p:cNvSpPr/>
            <p:nvPr/>
          </p:nvSpPr>
          <p:spPr>
            <a:xfrm>
              <a:off x="322349" y="979528"/>
              <a:ext cx="14751" cy="48361"/>
            </a:xfrm>
            <a:custGeom>
              <a:avLst/>
              <a:gdLst/>
              <a:ahLst/>
              <a:cxnLst/>
              <a:rect l="0" t="0" r="0" b="0"/>
              <a:pathLst>
                <a:path w="14751" h="48361">
                  <a:moveTo>
                    <a:pt x="11862" y="0"/>
                  </a:moveTo>
                  <a:lnTo>
                    <a:pt x="14751" y="860"/>
                  </a:lnTo>
                  <a:lnTo>
                    <a:pt x="14751" y="5700"/>
                  </a:lnTo>
                  <a:lnTo>
                    <a:pt x="12014" y="4928"/>
                  </a:lnTo>
                  <a:cubicBezTo>
                    <a:pt x="9322" y="4928"/>
                    <a:pt x="7251" y="5131"/>
                    <a:pt x="6185" y="5410"/>
                  </a:cubicBezTo>
                  <a:lnTo>
                    <a:pt x="6185" y="24066"/>
                  </a:lnTo>
                  <a:cubicBezTo>
                    <a:pt x="7531" y="24435"/>
                    <a:pt x="9233" y="24574"/>
                    <a:pt x="11303" y="24574"/>
                  </a:cubicBezTo>
                  <a:lnTo>
                    <a:pt x="14751" y="23541"/>
                  </a:lnTo>
                  <a:lnTo>
                    <a:pt x="14751" y="28273"/>
                  </a:lnTo>
                  <a:lnTo>
                    <a:pt x="11164" y="29566"/>
                  </a:lnTo>
                  <a:cubicBezTo>
                    <a:pt x="9322" y="29566"/>
                    <a:pt x="7607" y="29489"/>
                    <a:pt x="6185" y="29134"/>
                  </a:cubicBezTo>
                  <a:lnTo>
                    <a:pt x="6185" y="48361"/>
                  </a:lnTo>
                  <a:lnTo>
                    <a:pt x="0" y="48361"/>
                  </a:lnTo>
                  <a:lnTo>
                    <a:pt x="0" y="927"/>
                  </a:lnTo>
                  <a:cubicBezTo>
                    <a:pt x="2984" y="432"/>
                    <a:pt x="6896" y="0"/>
                    <a:pt x="118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9" name="Shape 1962"/>
            <p:cNvSpPr/>
            <p:nvPr/>
          </p:nvSpPr>
          <p:spPr>
            <a:xfrm>
              <a:off x="337100" y="980388"/>
              <a:ext cx="14739" cy="27413"/>
            </a:xfrm>
            <a:custGeom>
              <a:avLst/>
              <a:gdLst/>
              <a:ahLst/>
              <a:cxnLst/>
              <a:rect l="0" t="0" r="0" b="0"/>
              <a:pathLst>
                <a:path w="14739" h="27413">
                  <a:moveTo>
                    <a:pt x="0" y="0"/>
                  </a:moveTo>
                  <a:lnTo>
                    <a:pt x="10547" y="3141"/>
                  </a:lnTo>
                  <a:cubicBezTo>
                    <a:pt x="13176" y="5414"/>
                    <a:pt x="14739" y="8906"/>
                    <a:pt x="14739" y="13174"/>
                  </a:cubicBezTo>
                  <a:cubicBezTo>
                    <a:pt x="14739" y="17517"/>
                    <a:pt x="13456" y="20933"/>
                    <a:pt x="11043" y="23435"/>
                  </a:cubicBezTo>
                  <a:lnTo>
                    <a:pt x="0" y="27413"/>
                  </a:lnTo>
                  <a:lnTo>
                    <a:pt x="0" y="22681"/>
                  </a:lnTo>
                  <a:lnTo>
                    <a:pt x="5355" y="21076"/>
                  </a:lnTo>
                  <a:cubicBezTo>
                    <a:pt x="7426" y="19342"/>
                    <a:pt x="8566" y="16780"/>
                    <a:pt x="8566" y="13465"/>
                  </a:cubicBezTo>
                  <a:cubicBezTo>
                    <a:pt x="8566" y="10290"/>
                    <a:pt x="7445" y="7941"/>
                    <a:pt x="5472" y="6385"/>
                  </a:cubicBezTo>
                  <a:lnTo>
                    <a:pt x="0" y="484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Shape 1963"/>
            <p:cNvSpPr/>
            <p:nvPr/>
          </p:nvSpPr>
          <p:spPr>
            <a:xfrm>
              <a:off x="350936" y="1007683"/>
              <a:ext cx="13538" cy="21203"/>
            </a:xfrm>
            <a:custGeom>
              <a:avLst/>
              <a:gdLst/>
              <a:ahLst/>
              <a:cxnLst/>
              <a:rect l="0" t="0" r="0" b="0"/>
              <a:pathLst>
                <a:path w="13538" h="21203">
                  <a:moveTo>
                    <a:pt x="13538" y="0"/>
                  </a:moveTo>
                  <a:lnTo>
                    <a:pt x="13538" y="3807"/>
                  </a:lnTo>
                  <a:lnTo>
                    <a:pt x="10976" y="4147"/>
                  </a:lnTo>
                  <a:cubicBezTo>
                    <a:pt x="8186" y="5268"/>
                    <a:pt x="6248" y="7246"/>
                    <a:pt x="6248" y="10599"/>
                  </a:cubicBezTo>
                  <a:cubicBezTo>
                    <a:pt x="6248" y="14650"/>
                    <a:pt x="8953" y="16580"/>
                    <a:pt x="12154" y="16580"/>
                  </a:cubicBezTo>
                  <a:lnTo>
                    <a:pt x="13538" y="15619"/>
                  </a:lnTo>
                  <a:lnTo>
                    <a:pt x="13538" y="19732"/>
                  </a:lnTo>
                  <a:lnTo>
                    <a:pt x="10516" y="21203"/>
                  </a:lnTo>
                  <a:cubicBezTo>
                    <a:pt x="3556" y="21203"/>
                    <a:pt x="0" y="16289"/>
                    <a:pt x="0" y="11310"/>
                  </a:cubicBezTo>
                  <a:cubicBezTo>
                    <a:pt x="0" y="7138"/>
                    <a:pt x="1848" y="3912"/>
                    <a:pt x="5356" y="1739"/>
                  </a:cubicBezTo>
                  <a:lnTo>
                    <a:pt x="135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1" name="Shape 1964"/>
            <p:cNvSpPr/>
            <p:nvPr/>
          </p:nvSpPr>
          <p:spPr>
            <a:xfrm>
              <a:off x="353425" y="992922"/>
              <a:ext cx="11049" cy="7123"/>
            </a:xfrm>
            <a:custGeom>
              <a:avLst/>
              <a:gdLst/>
              <a:ahLst/>
              <a:cxnLst/>
              <a:rect l="0" t="0" r="0" b="0"/>
              <a:pathLst>
                <a:path w="11049" h="7123">
                  <a:moveTo>
                    <a:pt x="11049" y="0"/>
                  </a:moveTo>
                  <a:lnTo>
                    <a:pt x="11049" y="4858"/>
                  </a:lnTo>
                  <a:lnTo>
                    <a:pt x="10376" y="4557"/>
                  </a:lnTo>
                  <a:cubicBezTo>
                    <a:pt x="7176" y="4557"/>
                    <a:pt x="3835" y="5561"/>
                    <a:pt x="1422" y="7123"/>
                  </a:cubicBezTo>
                  <a:lnTo>
                    <a:pt x="0" y="2995"/>
                  </a:lnTo>
                  <a:lnTo>
                    <a:pt x="110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2" name="Shape 1965"/>
            <p:cNvSpPr/>
            <p:nvPr/>
          </p:nvSpPr>
          <p:spPr>
            <a:xfrm>
              <a:off x="364474" y="992857"/>
              <a:ext cx="13881" cy="35255"/>
            </a:xfrm>
            <a:custGeom>
              <a:avLst/>
              <a:gdLst/>
              <a:ahLst/>
              <a:cxnLst/>
              <a:rect l="0" t="0" r="0" b="0"/>
              <a:pathLst>
                <a:path w="13881" h="35255">
                  <a:moveTo>
                    <a:pt x="241" y="0"/>
                  </a:moveTo>
                  <a:cubicBezTo>
                    <a:pt x="10757" y="0"/>
                    <a:pt x="13322" y="7188"/>
                    <a:pt x="13322" y="14097"/>
                  </a:cubicBezTo>
                  <a:lnTo>
                    <a:pt x="13322" y="26988"/>
                  </a:lnTo>
                  <a:cubicBezTo>
                    <a:pt x="13322" y="29985"/>
                    <a:pt x="13462" y="32893"/>
                    <a:pt x="13881" y="35255"/>
                  </a:cubicBezTo>
                  <a:lnTo>
                    <a:pt x="8204" y="35255"/>
                  </a:lnTo>
                  <a:lnTo>
                    <a:pt x="7709" y="30912"/>
                  </a:lnTo>
                  <a:lnTo>
                    <a:pt x="7493" y="30912"/>
                  </a:lnTo>
                  <a:lnTo>
                    <a:pt x="0" y="34559"/>
                  </a:lnTo>
                  <a:lnTo>
                    <a:pt x="0" y="30445"/>
                  </a:lnTo>
                  <a:lnTo>
                    <a:pt x="6934" y="25629"/>
                  </a:lnTo>
                  <a:cubicBezTo>
                    <a:pt x="7138" y="24993"/>
                    <a:pt x="7289" y="24282"/>
                    <a:pt x="7289" y="23635"/>
                  </a:cubicBezTo>
                  <a:lnTo>
                    <a:pt x="7289" y="17666"/>
                  </a:lnTo>
                  <a:lnTo>
                    <a:pt x="0" y="18634"/>
                  </a:lnTo>
                  <a:lnTo>
                    <a:pt x="0" y="14827"/>
                  </a:lnTo>
                  <a:lnTo>
                    <a:pt x="7138" y="13310"/>
                  </a:lnTo>
                  <a:lnTo>
                    <a:pt x="7138" y="12598"/>
                  </a:lnTo>
                  <a:cubicBezTo>
                    <a:pt x="7138" y="11176"/>
                    <a:pt x="6941" y="9182"/>
                    <a:pt x="5866" y="7544"/>
                  </a:cubicBezTo>
                  <a:lnTo>
                    <a:pt x="0" y="4923"/>
                  </a:lnTo>
                  <a:lnTo>
                    <a:pt x="0" y="65"/>
                  </a:lnTo>
                  <a:lnTo>
                    <a:pt x="2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" name="Shape 1966"/>
            <p:cNvSpPr/>
            <p:nvPr/>
          </p:nvSpPr>
          <p:spPr>
            <a:xfrm>
              <a:off x="380639" y="993069"/>
              <a:ext cx="17259" cy="35255"/>
            </a:xfrm>
            <a:custGeom>
              <a:avLst/>
              <a:gdLst/>
              <a:ahLst/>
              <a:cxnLst/>
              <a:rect l="0" t="0" r="0" b="0"/>
              <a:pathLst>
                <a:path w="17259" h="35255">
                  <a:moveTo>
                    <a:pt x="15481" y="0"/>
                  </a:moveTo>
                  <a:cubicBezTo>
                    <a:pt x="16192" y="0"/>
                    <a:pt x="16687" y="63"/>
                    <a:pt x="17259" y="216"/>
                  </a:cubicBezTo>
                  <a:lnTo>
                    <a:pt x="17259" y="6121"/>
                  </a:lnTo>
                  <a:cubicBezTo>
                    <a:pt x="16624" y="5981"/>
                    <a:pt x="15989" y="5905"/>
                    <a:pt x="15125" y="5905"/>
                  </a:cubicBezTo>
                  <a:cubicBezTo>
                    <a:pt x="10719" y="5905"/>
                    <a:pt x="7594" y="9258"/>
                    <a:pt x="6743" y="13957"/>
                  </a:cubicBezTo>
                  <a:cubicBezTo>
                    <a:pt x="6603" y="14808"/>
                    <a:pt x="6464" y="15799"/>
                    <a:pt x="6464" y="16878"/>
                  </a:cubicBezTo>
                  <a:lnTo>
                    <a:pt x="6464" y="35255"/>
                  </a:lnTo>
                  <a:lnTo>
                    <a:pt x="279" y="35255"/>
                  </a:lnTo>
                  <a:lnTo>
                    <a:pt x="279" y="11531"/>
                  </a:lnTo>
                  <a:cubicBezTo>
                    <a:pt x="279" y="7467"/>
                    <a:pt x="203" y="3988"/>
                    <a:pt x="0" y="775"/>
                  </a:cubicBezTo>
                  <a:lnTo>
                    <a:pt x="5461" y="775"/>
                  </a:lnTo>
                  <a:lnTo>
                    <a:pt x="5676" y="7544"/>
                  </a:lnTo>
                  <a:lnTo>
                    <a:pt x="5956" y="7544"/>
                  </a:lnTo>
                  <a:cubicBezTo>
                    <a:pt x="7531" y="2921"/>
                    <a:pt x="11290" y="0"/>
                    <a:pt x="154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4" name="Shape 1967"/>
            <p:cNvSpPr/>
            <p:nvPr/>
          </p:nvSpPr>
          <p:spPr>
            <a:xfrm>
              <a:off x="400399" y="977961"/>
              <a:ext cx="28842" cy="50571"/>
            </a:xfrm>
            <a:custGeom>
              <a:avLst/>
              <a:gdLst/>
              <a:ahLst/>
              <a:cxnLst/>
              <a:rect l="0" t="0" r="0" b="0"/>
              <a:pathLst>
                <a:path w="28842" h="50571">
                  <a:moveTo>
                    <a:pt x="0" y="0"/>
                  </a:moveTo>
                  <a:lnTo>
                    <a:pt x="6172" y="0"/>
                  </a:lnTo>
                  <a:lnTo>
                    <a:pt x="6172" y="31915"/>
                  </a:lnTo>
                  <a:lnTo>
                    <a:pt x="6312" y="31915"/>
                  </a:lnTo>
                  <a:cubicBezTo>
                    <a:pt x="7176" y="30696"/>
                    <a:pt x="8382" y="29197"/>
                    <a:pt x="9373" y="27991"/>
                  </a:cubicBezTo>
                  <a:lnTo>
                    <a:pt x="19469" y="16104"/>
                  </a:lnTo>
                  <a:lnTo>
                    <a:pt x="27001" y="16104"/>
                  </a:lnTo>
                  <a:lnTo>
                    <a:pt x="13704" y="30277"/>
                  </a:lnTo>
                  <a:lnTo>
                    <a:pt x="28842" y="50571"/>
                  </a:lnTo>
                  <a:lnTo>
                    <a:pt x="21248" y="50571"/>
                  </a:lnTo>
                  <a:lnTo>
                    <a:pt x="9373" y="34049"/>
                  </a:lnTo>
                  <a:lnTo>
                    <a:pt x="6172" y="37605"/>
                  </a:lnTo>
                  <a:lnTo>
                    <a:pt x="6172" y="50571"/>
                  </a:lnTo>
                  <a:lnTo>
                    <a:pt x="0" y="505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5" name="Shape 12364"/>
            <p:cNvSpPr/>
            <p:nvPr/>
          </p:nvSpPr>
          <p:spPr>
            <a:xfrm>
              <a:off x="430091" y="994065"/>
              <a:ext cx="9144" cy="34480"/>
            </a:xfrm>
            <a:custGeom>
              <a:avLst/>
              <a:gdLst/>
              <a:ahLst/>
              <a:cxnLst/>
              <a:rect l="0" t="0" r="0" b="0"/>
              <a:pathLst>
                <a:path w="9144" h="34480">
                  <a:moveTo>
                    <a:pt x="0" y="0"/>
                  </a:moveTo>
                  <a:lnTo>
                    <a:pt x="9144" y="0"/>
                  </a:lnTo>
                  <a:lnTo>
                    <a:pt x="9144" y="34480"/>
                  </a:lnTo>
                  <a:lnTo>
                    <a:pt x="0" y="344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6" name="Shape 1969"/>
            <p:cNvSpPr/>
            <p:nvPr/>
          </p:nvSpPr>
          <p:spPr>
            <a:xfrm>
              <a:off x="429316" y="980450"/>
              <a:ext cx="7823" cy="7772"/>
            </a:xfrm>
            <a:custGeom>
              <a:avLst/>
              <a:gdLst/>
              <a:ahLst/>
              <a:cxnLst/>
              <a:rect l="0" t="0" r="0" b="0"/>
              <a:pathLst>
                <a:path w="7823" h="7772">
                  <a:moveTo>
                    <a:pt x="3911" y="0"/>
                  </a:moveTo>
                  <a:cubicBezTo>
                    <a:pt x="6261" y="0"/>
                    <a:pt x="7747" y="1714"/>
                    <a:pt x="7747" y="3924"/>
                  </a:cubicBezTo>
                  <a:cubicBezTo>
                    <a:pt x="7823" y="6058"/>
                    <a:pt x="6261" y="7772"/>
                    <a:pt x="3759" y="7772"/>
                  </a:cubicBezTo>
                  <a:cubicBezTo>
                    <a:pt x="1562" y="7772"/>
                    <a:pt x="0" y="6058"/>
                    <a:pt x="0" y="3924"/>
                  </a:cubicBezTo>
                  <a:cubicBezTo>
                    <a:pt x="0" y="1714"/>
                    <a:pt x="1638" y="0"/>
                    <a:pt x="391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7" name="Shape 1970"/>
            <p:cNvSpPr/>
            <p:nvPr/>
          </p:nvSpPr>
          <p:spPr>
            <a:xfrm>
              <a:off x="439119" y="993289"/>
              <a:ext cx="29566" cy="35242"/>
            </a:xfrm>
            <a:custGeom>
              <a:avLst/>
              <a:gdLst/>
              <a:ahLst/>
              <a:cxnLst/>
              <a:rect l="0" t="0" r="0" b="0"/>
              <a:pathLst>
                <a:path w="29566" h="35242">
                  <a:moveTo>
                    <a:pt x="17425" y="0"/>
                  </a:moveTo>
                  <a:cubicBezTo>
                    <a:pt x="22175" y="0"/>
                    <a:pt x="29566" y="2845"/>
                    <a:pt x="29566" y="14668"/>
                  </a:cubicBezTo>
                  <a:lnTo>
                    <a:pt x="29566" y="35242"/>
                  </a:lnTo>
                  <a:lnTo>
                    <a:pt x="23317" y="35242"/>
                  </a:lnTo>
                  <a:lnTo>
                    <a:pt x="23317" y="15367"/>
                  </a:lnTo>
                  <a:cubicBezTo>
                    <a:pt x="23317" y="9817"/>
                    <a:pt x="21260" y="5181"/>
                    <a:pt x="15354" y="5181"/>
                  </a:cubicBezTo>
                  <a:cubicBezTo>
                    <a:pt x="11227" y="5181"/>
                    <a:pt x="8039" y="8115"/>
                    <a:pt x="6972" y="11595"/>
                  </a:cubicBezTo>
                  <a:cubicBezTo>
                    <a:pt x="6693" y="12382"/>
                    <a:pt x="6541" y="13449"/>
                    <a:pt x="6541" y="14516"/>
                  </a:cubicBezTo>
                  <a:lnTo>
                    <a:pt x="6541" y="35242"/>
                  </a:lnTo>
                  <a:lnTo>
                    <a:pt x="292" y="35242"/>
                  </a:lnTo>
                  <a:lnTo>
                    <a:pt x="292" y="10109"/>
                  </a:lnTo>
                  <a:cubicBezTo>
                    <a:pt x="292" y="6540"/>
                    <a:pt x="216" y="3620"/>
                    <a:pt x="0" y="775"/>
                  </a:cubicBezTo>
                  <a:lnTo>
                    <a:pt x="5550" y="775"/>
                  </a:lnTo>
                  <a:lnTo>
                    <a:pt x="5906" y="6464"/>
                  </a:lnTo>
                  <a:lnTo>
                    <a:pt x="6045" y="6464"/>
                  </a:lnTo>
                  <a:cubicBezTo>
                    <a:pt x="7760" y="3187"/>
                    <a:pt x="11723" y="0"/>
                    <a:pt x="174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8" name="Shape 1971"/>
            <p:cNvSpPr/>
            <p:nvPr/>
          </p:nvSpPr>
          <p:spPr>
            <a:xfrm>
              <a:off x="474157" y="1035803"/>
              <a:ext cx="12992" cy="7620"/>
            </a:xfrm>
            <a:custGeom>
              <a:avLst/>
              <a:gdLst/>
              <a:ahLst/>
              <a:cxnLst/>
              <a:rect l="0" t="0" r="0" b="0"/>
              <a:pathLst>
                <a:path w="12992" h="7620">
                  <a:moveTo>
                    <a:pt x="1562" y="0"/>
                  </a:moveTo>
                  <a:cubicBezTo>
                    <a:pt x="3835" y="1422"/>
                    <a:pt x="7392" y="2692"/>
                    <a:pt x="11646" y="2692"/>
                  </a:cubicBezTo>
                  <a:lnTo>
                    <a:pt x="12992" y="2225"/>
                  </a:lnTo>
                  <a:lnTo>
                    <a:pt x="12992" y="7105"/>
                  </a:lnTo>
                  <a:lnTo>
                    <a:pt x="11430" y="7620"/>
                  </a:lnTo>
                  <a:cubicBezTo>
                    <a:pt x="7315" y="7620"/>
                    <a:pt x="2769" y="6617"/>
                    <a:pt x="0" y="4763"/>
                  </a:cubicBezTo>
                  <a:lnTo>
                    <a:pt x="15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9" name="Shape 1972"/>
            <p:cNvSpPr/>
            <p:nvPr/>
          </p:nvSpPr>
          <p:spPr>
            <a:xfrm>
              <a:off x="471173" y="993284"/>
              <a:ext cx="15977" cy="35103"/>
            </a:xfrm>
            <a:custGeom>
              <a:avLst/>
              <a:gdLst/>
              <a:ahLst/>
              <a:cxnLst/>
              <a:rect l="0" t="0" r="0" b="0"/>
              <a:pathLst>
                <a:path w="15977" h="35103">
                  <a:moveTo>
                    <a:pt x="15481" y="0"/>
                  </a:moveTo>
                  <a:lnTo>
                    <a:pt x="15977" y="276"/>
                  </a:lnTo>
                  <a:lnTo>
                    <a:pt x="15977" y="5176"/>
                  </a:lnTo>
                  <a:lnTo>
                    <a:pt x="9192" y="8433"/>
                  </a:lnTo>
                  <a:cubicBezTo>
                    <a:pt x="7379" y="10697"/>
                    <a:pt x="6312" y="13957"/>
                    <a:pt x="6312" y="17945"/>
                  </a:cubicBezTo>
                  <a:cubicBezTo>
                    <a:pt x="6312" y="21324"/>
                    <a:pt x="7166" y="24419"/>
                    <a:pt x="8865" y="26670"/>
                  </a:cubicBezTo>
                  <a:lnTo>
                    <a:pt x="15977" y="30084"/>
                  </a:lnTo>
                  <a:lnTo>
                    <a:pt x="15977" y="34393"/>
                  </a:lnTo>
                  <a:lnTo>
                    <a:pt x="14630" y="35103"/>
                  </a:lnTo>
                  <a:cubicBezTo>
                    <a:pt x="6109" y="35103"/>
                    <a:pt x="0" y="27839"/>
                    <a:pt x="0" y="18301"/>
                  </a:cubicBezTo>
                  <a:cubicBezTo>
                    <a:pt x="0" y="6617"/>
                    <a:pt x="7607" y="0"/>
                    <a:pt x="154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0" name="Shape 1973"/>
            <p:cNvSpPr/>
            <p:nvPr/>
          </p:nvSpPr>
          <p:spPr>
            <a:xfrm>
              <a:off x="487149" y="993559"/>
              <a:ext cx="16142" cy="49349"/>
            </a:xfrm>
            <a:custGeom>
              <a:avLst/>
              <a:gdLst/>
              <a:ahLst/>
              <a:cxnLst/>
              <a:rect l="0" t="0" r="0" b="0"/>
              <a:pathLst>
                <a:path w="16142" h="49349">
                  <a:moveTo>
                    <a:pt x="0" y="0"/>
                  </a:moveTo>
                  <a:lnTo>
                    <a:pt x="10236" y="5693"/>
                  </a:lnTo>
                  <a:lnTo>
                    <a:pt x="10376" y="5693"/>
                  </a:lnTo>
                  <a:lnTo>
                    <a:pt x="10668" y="499"/>
                  </a:lnTo>
                  <a:lnTo>
                    <a:pt x="16142" y="499"/>
                  </a:lnTo>
                  <a:cubicBezTo>
                    <a:pt x="16002" y="2989"/>
                    <a:pt x="15849" y="5770"/>
                    <a:pt x="15849" y="9973"/>
                  </a:cubicBezTo>
                  <a:lnTo>
                    <a:pt x="15849" y="29988"/>
                  </a:lnTo>
                  <a:cubicBezTo>
                    <a:pt x="15849" y="37901"/>
                    <a:pt x="14288" y="42739"/>
                    <a:pt x="10947" y="45737"/>
                  </a:cubicBezTo>
                  <a:lnTo>
                    <a:pt x="0" y="49349"/>
                  </a:lnTo>
                  <a:lnTo>
                    <a:pt x="0" y="44469"/>
                  </a:lnTo>
                  <a:lnTo>
                    <a:pt x="6597" y="42180"/>
                  </a:lnTo>
                  <a:cubicBezTo>
                    <a:pt x="8569" y="40260"/>
                    <a:pt x="9740" y="37253"/>
                    <a:pt x="9740" y="32910"/>
                  </a:cubicBezTo>
                  <a:lnTo>
                    <a:pt x="9740" y="29061"/>
                  </a:lnTo>
                  <a:lnTo>
                    <a:pt x="9589" y="29061"/>
                  </a:lnTo>
                  <a:lnTo>
                    <a:pt x="0" y="34117"/>
                  </a:lnTo>
                  <a:lnTo>
                    <a:pt x="0" y="29808"/>
                  </a:lnTo>
                  <a:lnTo>
                    <a:pt x="508" y="30052"/>
                  </a:lnTo>
                  <a:cubicBezTo>
                    <a:pt x="4331" y="30052"/>
                    <a:pt x="7836" y="27639"/>
                    <a:pt x="9169" y="23651"/>
                  </a:cubicBezTo>
                  <a:cubicBezTo>
                    <a:pt x="9537" y="22585"/>
                    <a:pt x="9665" y="21365"/>
                    <a:pt x="9665" y="20298"/>
                  </a:cubicBezTo>
                  <a:lnTo>
                    <a:pt x="9665" y="14113"/>
                  </a:lnTo>
                  <a:cubicBezTo>
                    <a:pt x="9665" y="13034"/>
                    <a:pt x="9589" y="12107"/>
                    <a:pt x="9309" y="11256"/>
                  </a:cubicBezTo>
                  <a:cubicBezTo>
                    <a:pt x="8179" y="7624"/>
                    <a:pt x="5118" y="4627"/>
                    <a:pt x="571" y="4627"/>
                  </a:cubicBezTo>
                  <a:lnTo>
                    <a:pt x="0" y="490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1" name="Shape 1974"/>
            <p:cNvSpPr/>
            <p:nvPr/>
          </p:nvSpPr>
          <p:spPr>
            <a:xfrm>
              <a:off x="322411" y="1033314"/>
              <a:ext cx="35458" cy="48006"/>
            </a:xfrm>
            <a:custGeom>
              <a:avLst/>
              <a:gdLst/>
              <a:ahLst/>
              <a:cxnLst/>
              <a:rect l="0" t="0" r="0" b="0"/>
              <a:pathLst>
                <a:path w="35458" h="48006">
                  <a:moveTo>
                    <a:pt x="0" y="0"/>
                  </a:moveTo>
                  <a:lnTo>
                    <a:pt x="35458" y="0"/>
                  </a:lnTo>
                  <a:lnTo>
                    <a:pt x="35458" y="5271"/>
                  </a:lnTo>
                  <a:lnTo>
                    <a:pt x="20815" y="5271"/>
                  </a:lnTo>
                  <a:lnTo>
                    <a:pt x="20815" y="48006"/>
                  </a:lnTo>
                  <a:lnTo>
                    <a:pt x="14567" y="48006"/>
                  </a:lnTo>
                  <a:lnTo>
                    <a:pt x="14567" y="5271"/>
                  </a:lnTo>
                  <a:lnTo>
                    <a:pt x="0" y="52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2" name="Shape 1975"/>
            <p:cNvSpPr/>
            <p:nvPr/>
          </p:nvSpPr>
          <p:spPr>
            <a:xfrm>
              <a:off x="349528" y="1046500"/>
              <a:ext cx="15177" cy="34862"/>
            </a:xfrm>
            <a:custGeom>
              <a:avLst/>
              <a:gdLst/>
              <a:ahLst/>
              <a:cxnLst/>
              <a:rect l="0" t="0" r="0" b="0"/>
              <a:pathLst>
                <a:path w="15177" h="34862">
                  <a:moveTo>
                    <a:pt x="15177" y="0"/>
                  </a:moveTo>
                  <a:lnTo>
                    <a:pt x="15177" y="4275"/>
                  </a:lnTo>
                  <a:lnTo>
                    <a:pt x="8653" y="7512"/>
                  </a:lnTo>
                  <a:cubicBezTo>
                    <a:pt x="7108" y="9516"/>
                    <a:pt x="6292" y="12062"/>
                    <a:pt x="6045" y="14234"/>
                  </a:cubicBezTo>
                  <a:lnTo>
                    <a:pt x="15177" y="14234"/>
                  </a:lnTo>
                  <a:lnTo>
                    <a:pt x="15177" y="18730"/>
                  </a:lnTo>
                  <a:lnTo>
                    <a:pt x="5969" y="18730"/>
                  </a:lnTo>
                  <a:cubicBezTo>
                    <a:pt x="6045" y="22965"/>
                    <a:pt x="7429" y="25953"/>
                    <a:pt x="9577" y="27882"/>
                  </a:cubicBezTo>
                  <a:lnTo>
                    <a:pt x="15177" y="29795"/>
                  </a:lnTo>
                  <a:lnTo>
                    <a:pt x="15177" y="34862"/>
                  </a:lnTo>
                  <a:lnTo>
                    <a:pt x="4486" y="30745"/>
                  </a:lnTo>
                  <a:cubicBezTo>
                    <a:pt x="1581" y="27702"/>
                    <a:pt x="0" y="23359"/>
                    <a:pt x="0" y="18158"/>
                  </a:cubicBezTo>
                  <a:cubicBezTo>
                    <a:pt x="0" y="12957"/>
                    <a:pt x="1530" y="8310"/>
                    <a:pt x="4311" y="4961"/>
                  </a:cubicBezTo>
                  <a:lnTo>
                    <a:pt x="151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3" name="Shape 1976"/>
            <p:cNvSpPr/>
            <p:nvPr/>
          </p:nvSpPr>
          <p:spPr>
            <a:xfrm>
              <a:off x="364704" y="1075416"/>
              <a:ext cx="13182" cy="6617"/>
            </a:xfrm>
            <a:custGeom>
              <a:avLst/>
              <a:gdLst/>
              <a:ahLst/>
              <a:cxnLst/>
              <a:rect l="0" t="0" r="0" b="0"/>
              <a:pathLst>
                <a:path w="13182" h="6617">
                  <a:moveTo>
                    <a:pt x="12116" y="0"/>
                  </a:moveTo>
                  <a:lnTo>
                    <a:pt x="13182" y="4483"/>
                  </a:lnTo>
                  <a:cubicBezTo>
                    <a:pt x="10972" y="5474"/>
                    <a:pt x="7214" y="6617"/>
                    <a:pt x="1739" y="6617"/>
                  </a:cubicBezTo>
                  <a:lnTo>
                    <a:pt x="0" y="5947"/>
                  </a:lnTo>
                  <a:lnTo>
                    <a:pt x="0" y="880"/>
                  </a:lnTo>
                  <a:lnTo>
                    <a:pt x="2591" y="1765"/>
                  </a:lnTo>
                  <a:cubicBezTo>
                    <a:pt x="7061" y="1765"/>
                    <a:pt x="9766" y="991"/>
                    <a:pt x="121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4" name="Shape 1977"/>
            <p:cNvSpPr/>
            <p:nvPr/>
          </p:nvSpPr>
          <p:spPr>
            <a:xfrm>
              <a:off x="364704" y="1046066"/>
              <a:ext cx="15163" cy="19164"/>
            </a:xfrm>
            <a:custGeom>
              <a:avLst/>
              <a:gdLst/>
              <a:ahLst/>
              <a:cxnLst/>
              <a:rect l="0" t="0" r="0" b="0"/>
              <a:pathLst>
                <a:path w="15163" h="19164">
                  <a:moveTo>
                    <a:pt x="952" y="0"/>
                  </a:moveTo>
                  <a:cubicBezTo>
                    <a:pt x="12179" y="0"/>
                    <a:pt x="15163" y="9893"/>
                    <a:pt x="15163" y="16243"/>
                  </a:cubicBezTo>
                  <a:cubicBezTo>
                    <a:pt x="15163" y="17526"/>
                    <a:pt x="15024" y="18517"/>
                    <a:pt x="14960" y="19164"/>
                  </a:cubicBezTo>
                  <a:lnTo>
                    <a:pt x="0" y="19164"/>
                  </a:lnTo>
                  <a:lnTo>
                    <a:pt x="0" y="14668"/>
                  </a:lnTo>
                  <a:lnTo>
                    <a:pt x="9130" y="14668"/>
                  </a:lnTo>
                  <a:cubicBezTo>
                    <a:pt x="9194" y="10681"/>
                    <a:pt x="7493" y="4483"/>
                    <a:pt x="457" y="4483"/>
                  </a:cubicBezTo>
                  <a:lnTo>
                    <a:pt x="0" y="4710"/>
                  </a:lnTo>
                  <a:lnTo>
                    <a:pt x="0" y="434"/>
                  </a:lnTo>
                  <a:lnTo>
                    <a:pt x="9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5" name="Shape 1978"/>
            <p:cNvSpPr/>
            <p:nvPr/>
          </p:nvSpPr>
          <p:spPr>
            <a:xfrm>
              <a:off x="382167" y="1046130"/>
              <a:ext cx="27139" cy="35903"/>
            </a:xfrm>
            <a:custGeom>
              <a:avLst/>
              <a:gdLst/>
              <a:ahLst/>
              <a:cxnLst/>
              <a:rect l="0" t="0" r="0" b="0"/>
              <a:pathLst>
                <a:path w="27139" h="35903">
                  <a:moveTo>
                    <a:pt x="18466" y="0"/>
                  </a:moveTo>
                  <a:cubicBezTo>
                    <a:pt x="22161" y="0"/>
                    <a:pt x="25438" y="927"/>
                    <a:pt x="27139" y="1791"/>
                  </a:cubicBezTo>
                  <a:lnTo>
                    <a:pt x="25717" y="6629"/>
                  </a:lnTo>
                  <a:cubicBezTo>
                    <a:pt x="24231" y="5766"/>
                    <a:pt x="21882" y="4991"/>
                    <a:pt x="18466" y="4991"/>
                  </a:cubicBezTo>
                  <a:cubicBezTo>
                    <a:pt x="10578" y="4991"/>
                    <a:pt x="6324" y="10833"/>
                    <a:pt x="6324" y="18021"/>
                  </a:cubicBezTo>
                  <a:cubicBezTo>
                    <a:pt x="6324" y="25997"/>
                    <a:pt x="11430" y="30912"/>
                    <a:pt x="18262" y="30912"/>
                  </a:cubicBezTo>
                  <a:cubicBezTo>
                    <a:pt x="21806" y="30912"/>
                    <a:pt x="24155" y="29997"/>
                    <a:pt x="25933" y="29210"/>
                  </a:cubicBezTo>
                  <a:lnTo>
                    <a:pt x="27000" y="33909"/>
                  </a:lnTo>
                  <a:cubicBezTo>
                    <a:pt x="25361" y="34760"/>
                    <a:pt x="21742" y="35903"/>
                    <a:pt x="17119" y="35903"/>
                  </a:cubicBezTo>
                  <a:cubicBezTo>
                    <a:pt x="6756" y="35903"/>
                    <a:pt x="0" y="28854"/>
                    <a:pt x="0" y="18301"/>
                  </a:cubicBezTo>
                  <a:cubicBezTo>
                    <a:pt x="0" y="7696"/>
                    <a:pt x="7251" y="0"/>
                    <a:pt x="184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6" name="Shape 1979"/>
            <p:cNvSpPr/>
            <p:nvPr/>
          </p:nvSpPr>
          <p:spPr>
            <a:xfrm>
              <a:off x="412099" y="1030751"/>
              <a:ext cx="29273" cy="50559"/>
            </a:xfrm>
            <a:custGeom>
              <a:avLst/>
              <a:gdLst/>
              <a:ahLst/>
              <a:cxnLst/>
              <a:rect l="0" t="0" r="0" b="0"/>
              <a:pathLst>
                <a:path w="29273" h="50559">
                  <a:moveTo>
                    <a:pt x="0" y="0"/>
                  </a:moveTo>
                  <a:lnTo>
                    <a:pt x="6248" y="0"/>
                  </a:lnTo>
                  <a:lnTo>
                    <a:pt x="6248" y="21514"/>
                  </a:lnTo>
                  <a:lnTo>
                    <a:pt x="6401" y="21514"/>
                  </a:lnTo>
                  <a:cubicBezTo>
                    <a:pt x="7391" y="19736"/>
                    <a:pt x="8954" y="18161"/>
                    <a:pt x="10871" y="17094"/>
                  </a:cubicBezTo>
                  <a:cubicBezTo>
                    <a:pt x="12726" y="16027"/>
                    <a:pt x="14922" y="15316"/>
                    <a:pt x="17259" y="15316"/>
                  </a:cubicBezTo>
                  <a:cubicBezTo>
                    <a:pt x="21882" y="15316"/>
                    <a:pt x="29273" y="18161"/>
                    <a:pt x="29273" y="30061"/>
                  </a:cubicBezTo>
                  <a:lnTo>
                    <a:pt x="29273" y="50559"/>
                  </a:lnTo>
                  <a:lnTo>
                    <a:pt x="23025" y="50559"/>
                  </a:lnTo>
                  <a:lnTo>
                    <a:pt x="23025" y="30772"/>
                  </a:lnTo>
                  <a:cubicBezTo>
                    <a:pt x="23025" y="25209"/>
                    <a:pt x="20955" y="20510"/>
                    <a:pt x="15062" y="20510"/>
                  </a:cubicBezTo>
                  <a:cubicBezTo>
                    <a:pt x="11011" y="20510"/>
                    <a:pt x="7810" y="23355"/>
                    <a:pt x="6680" y="26784"/>
                  </a:cubicBezTo>
                  <a:cubicBezTo>
                    <a:pt x="6324" y="27635"/>
                    <a:pt x="6248" y="28562"/>
                    <a:pt x="6248" y="29769"/>
                  </a:cubicBezTo>
                  <a:lnTo>
                    <a:pt x="6248" y="50559"/>
                  </a:lnTo>
                  <a:lnTo>
                    <a:pt x="0" y="5055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7" name="Shape 1980"/>
            <p:cNvSpPr/>
            <p:nvPr/>
          </p:nvSpPr>
          <p:spPr>
            <a:xfrm>
              <a:off x="444526" y="1046070"/>
              <a:ext cx="29552" cy="35242"/>
            </a:xfrm>
            <a:custGeom>
              <a:avLst/>
              <a:gdLst/>
              <a:ahLst/>
              <a:cxnLst/>
              <a:rect l="0" t="0" r="0" b="0"/>
              <a:pathLst>
                <a:path w="29552" h="35242">
                  <a:moveTo>
                    <a:pt x="17411" y="0"/>
                  </a:moveTo>
                  <a:cubicBezTo>
                    <a:pt x="22161" y="0"/>
                    <a:pt x="29552" y="2845"/>
                    <a:pt x="29552" y="14668"/>
                  </a:cubicBezTo>
                  <a:lnTo>
                    <a:pt x="29552" y="35242"/>
                  </a:lnTo>
                  <a:lnTo>
                    <a:pt x="23304" y="35242"/>
                  </a:lnTo>
                  <a:lnTo>
                    <a:pt x="23304" y="15380"/>
                  </a:lnTo>
                  <a:cubicBezTo>
                    <a:pt x="23304" y="9830"/>
                    <a:pt x="21247" y="5194"/>
                    <a:pt x="15341" y="5194"/>
                  </a:cubicBezTo>
                  <a:cubicBezTo>
                    <a:pt x="11226" y="5194"/>
                    <a:pt x="8026" y="8115"/>
                    <a:pt x="6959" y="11608"/>
                  </a:cubicBezTo>
                  <a:cubicBezTo>
                    <a:pt x="6667" y="12382"/>
                    <a:pt x="6528" y="13449"/>
                    <a:pt x="6528" y="14529"/>
                  </a:cubicBezTo>
                  <a:lnTo>
                    <a:pt x="6528" y="35242"/>
                  </a:lnTo>
                  <a:lnTo>
                    <a:pt x="279" y="35242"/>
                  </a:lnTo>
                  <a:lnTo>
                    <a:pt x="279" y="10109"/>
                  </a:lnTo>
                  <a:cubicBezTo>
                    <a:pt x="279" y="6540"/>
                    <a:pt x="215" y="3620"/>
                    <a:pt x="0" y="775"/>
                  </a:cubicBezTo>
                  <a:lnTo>
                    <a:pt x="5537" y="775"/>
                  </a:lnTo>
                  <a:lnTo>
                    <a:pt x="5893" y="6477"/>
                  </a:lnTo>
                  <a:lnTo>
                    <a:pt x="6032" y="6477"/>
                  </a:lnTo>
                  <a:cubicBezTo>
                    <a:pt x="7734" y="3200"/>
                    <a:pt x="11709" y="0"/>
                    <a:pt x="1741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8" name="Shape 12365"/>
            <p:cNvSpPr/>
            <p:nvPr/>
          </p:nvSpPr>
          <p:spPr>
            <a:xfrm>
              <a:off x="512979" y="1030745"/>
              <a:ext cx="9144" cy="50571"/>
            </a:xfrm>
            <a:custGeom>
              <a:avLst/>
              <a:gdLst/>
              <a:ahLst/>
              <a:cxnLst/>
              <a:rect l="0" t="0" r="0" b="0"/>
              <a:pathLst>
                <a:path w="9144" h="50571">
                  <a:moveTo>
                    <a:pt x="0" y="0"/>
                  </a:moveTo>
                  <a:lnTo>
                    <a:pt x="9144" y="0"/>
                  </a:lnTo>
                  <a:lnTo>
                    <a:pt x="9144" y="50571"/>
                  </a:lnTo>
                  <a:lnTo>
                    <a:pt x="0" y="5057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9" name="Shape 1982"/>
            <p:cNvSpPr/>
            <p:nvPr/>
          </p:nvSpPr>
          <p:spPr>
            <a:xfrm>
              <a:off x="521812" y="1046185"/>
              <a:ext cx="16770" cy="35916"/>
            </a:xfrm>
            <a:custGeom>
              <a:avLst/>
              <a:gdLst/>
              <a:ahLst/>
              <a:cxnLst/>
              <a:rect l="0" t="0" r="0" b="0"/>
              <a:pathLst>
                <a:path w="16770" h="35916">
                  <a:moveTo>
                    <a:pt x="16770" y="0"/>
                  </a:moveTo>
                  <a:lnTo>
                    <a:pt x="16770" y="4661"/>
                  </a:lnTo>
                  <a:lnTo>
                    <a:pt x="8848" y="8820"/>
                  </a:lnTo>
                  <a:cubicBezTo>
                    <a:pt x="7124" y="11348"/>
                    <a:pt x="6324" y="14694"/>
                    <a:pt x="6324" y="17971"/>
                  </a:cubicBezTo>
                  <a:cubicBezTo>
                    <a:pt x="6324" y="25515"/>
                    <a:pt x="10655" y="31217"/>
                    <a:pt x="16764" y="31217"/>
                  </a:cubicBezTo>
                  <a:lnTo>
                    <a:pt x="16770" y="31214"/>
                  </a:lnTo>
                  <a:lnTo>
                    <a:pt x="16770" y="35809"/>
                  </a:lnTo>
                  <a:lnTo>
                    <a:pt x="16484" y="35916"/>
                  </a:lnTo>
                  <a:cubicBezTo>
                    <a:pt x="7176" y="35916"/>
                    <a:pt x="0" y="29083"/>
                    <a:pt x="0" y="18187"/>
                  </a:cubicBezTo>
                  <a:cubicBezTo>
                    <a:pt x="0" y="12415"/>
                    <a:pt x="1883" y="7839"/>
                    <a:pt x="4956" y="4707"/>
                  </a:cubicBezTo>
                  <a:lnTo>
                    <a:pt x="167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0" name="Shape 1983"/>
            <p:cNvSpPr/>
            <p:nvPr/>
          </p:nvSpPr>
          <p:spPr>
            <a:xfrm>
              <a:off x="538582" y="1046071"/>
              <a:ext cx="16834" cy="35923"/>
            </a:xfrm>
            <a:custGeom>
              <a:avLst/>
              <a:gdLst/>
              <a:ahLst/>
              <a:cxnLst/>
              <a:rect l="0" t="0" r="0" b="0"/>
              <a:pathLst>
                <a:path w="16834" h="35923">
                  <a:moveTo>
                    <a:pt x="286" y="0"/>
                  </a:moveTo>
                  <a:cubicBezTo>
                    <a:pt x="10166" y="0"/>
                    <a:pt x="16834" y="7188"/>
                    <a:pt x="16834" y="17729"/>
                  </a:cubicBezTo>
                  <a:cubicBezTo>
                    <a:pt x="16834" y="24105"/>
                    <a:pt x="14633" y="28680"/>
                    <a:pt x="11393" y="31661"/>
                  </a:cubicBezTo>
                  <a:lnTo>
                    <a:pt x="0" y="35923"/>
                  </a:lnTo>
                  <a:lnTo>
                    <a:pt x="0" y="31328"/>
                  </a:lnTo>
                  <a:lnTo>
                    <a:pt x="7458" y="27548"/>
                  </a:lnTo>
                  <a:cubicBezTo>
                    <a:pt x="9325" y="25171"/>
                    <a:pt x="10446" y="21825"/>
                    <a:pt x="10446" y="17945"/>
                  </a:cubicBezTo>
                  <a:cubicBezTo>
                    <a:pt x="10446" y="12103"/>
                    <a:pt x="7538" y="4699"/>
                    <a:pt x="146" y="4699"/>
                  </a:cubicBezTo>
                  <a:lnTo>
                    <a:pt x="0" y="4775"/>
                  </a:lnTo>
                  <a:lnTo>
                    <a:pt x="0" y="114"/>
                  </a:lnTo>
                  <a:lnTo>
                    <a:pt x="2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1" name="Shape 1984"/>
            <p:cNvSpPr/>
            <p:nvPr/>
          </p:nvSpPr>
          <p:spPr>
            <a:xfrm>
              <a:off x="560845" y="1088581"/>
              <a:ext cx="12998" cy="7620"/>
            </a:xfrm>
            <a:custGeom>
              <a:avLst/>
              <a:gdLst/>
              <a:ahLst/>
              <a:cxnLst/>
              <a:rect l="0" t="0" r="0" b="0"/>
              <a:pathLst>
                <a:path w="12998" h="7620">
                  <a:moveTo>
                    <a:pt x="1562" y="0"/>
                  </a:moveTo>
                  <a:cubicBezTo>
                    <a:pt x="3835" y="1435"/>
                    <a:pt x="7392" y="2718"/>
                    <a:pt x="11646" y="2718"/>
                  </a:cubicBezTo>
                  <a:lnTo>
                    <a:pt x="12998" y="2247"/>
                  </a:lnTo>
                  <a:lnTo>
                    <a:pt x="12998" y="7106"/>
                  </a:lnTo>
                  <a:lnTo>
                    <a:pt x="11443" y="7620"/>
                  </a:lnTo>
                  <a:cubicBezTo>
                    <a:pt x="7315" y="7620"/>
                    <a:pt x="2769" y="6629"/>
                    <a:pt x="0" y="4775"/>
                  </a:cubicBezTo>
                  <a:lnTo>
                    <a:pt x="15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Shape 1985"/>
            <p:cNvSpPr/>
            <p:nvPr/>
          </p:nvSpPr>
          <p:spPr>
            <a:xfrm>
              <a:off x="557861" y="1046061"/>
              <a:ext cx="15983" cy="35116"/>
            </a:xfrm>
            <a:custGeom>
              <a:avLst/>
              <a:gdLst/>
              <a:ahLst/>
              <a:cxnLst/>
              <a:rect l="0" t="0" r="0" b="0"/>
              <a:pathLst>
                <a:path w="15983" h="35116">
                  <a:moveTo>
                    <a:pt x="15481" y="0"/>
                  </a:moveTo>
                  <a:lnTo>
                    <a:pt x="15983" y="279"/>
                  </a:lnTo>
                  <a:lnTo>
                    <a:pt x="15983" y="5199"/>
                  </a:lnTo>
                  <a:lnTo>
                    <a:pt x="9203" y="8447"/>
                  </a:lnTo>
                  <a:cubicBezTo>
                    <a:pt x="7391" y="10706"/>
                    <a:pt x="6324" y="13963"/>
                    <a:pt x="6324" y="17958"/>
                  </a:cubicBezTo>
                  <a:cubicBezTo>
                    <a:pt x="6324" y="21336"/>
                    <a:pt x="7176" y="24435"/>
                    <a:pt x="8871" y="26689"/>
                  </a:cubicBezTo>
                  <a:lnTo>
                    <a:pt x="15983" y="30112"/>
                  </a:lnTo>
                  <a:lnTo>
                    <a:pt x="15983" y="34403"/>
                  </a:lnTo>
                  <a:lnTo>
                    <a:pt x="14630" y="35116"/>
                  </a:lnTo>
                  <a:cubicBezTo>
                    <a:pt x="6109" y="35116"/>
                    <a:pt x="0" y="27851"/>
                    <a:pt x="0" y="18301"/>
                  </a:cubicBezTo>
                  <a:cubicBezTo>
                    <a:pt x="0" y="6629"/>
                    <a:pt x="7594" y="0"/>
                    <a:pt x="1548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Shape 1986"/>
            <p:cNvSpPr/>
            <p:nvPr/>
          </p:nvSpPr>
          <p:spPr>
            <a:xfrm>
              <a:off x="573843" y="1046340"/>
              <a:ext cx="16135" cy="49346"/>
            </a:xfrm>
            <a:custGeom>
              <a:avLst/>
              <a:gdLst/>
              <a:ahLst/>
              <a:cxnLst/>
              <a:rect l="0" t="0" r="0" b="0"/>
              <a:pathLst>
                <a:path w="16135" h="49346">
                  <a:moveTo>
                    <a:pt x="0" y="0"/>
                  </a:moveTo>
                  <a:lnTo>
                    <a:pt x="10230" y="5702"/>
                  </a:lnTo>
                  <a:lnTo>
                    <a:pt x="10382" y="5702"/>
                  </a:lnTo>
                  <a:lnTo>
                    <a:pt x="10661" y="508"/>
                  </a:lnTo>
                  <a:lnTo>
                    <a:pt x="16135" y="508"/>
                  </a:lnTo>
                  <a:cubicBezTo>
                    <a:pt x="15996" y="2997"/>
                    <a:pt x="15843" y="5779"/>
                    <a:pt x="15843" y="9982"/>
                  </a:cubicBezTo>
                  <a:lnTo>
                    <a:pt x="15843" y="29997"/>
                  </a:lnTo>
                  <a:cubicBezTo>
                    <a:pt x="15843" y="37910"/>
                    <a:pt x="14281" y="42748"/>
                    <a:pt x="10941" y="45733"/>
                  </a:cubicBezTo>
                  <a:lnTo>
                    <a:pt x="0" y="49346"/>
                  </a:lnTo>
                  <a:lnTo>
                    <a:pt x="0" y="44488"/>
                  </a:lnTo>
                  <a:lnTo>
                    <a:pt x="6591" y="42196"/>
                  </a:lnTo>
                  <a:cubicBezTo>
                    <a:pt x="8563" y="40272"/>
                    <a:pt x="9734" y="37262"/>
                    <a:pt x="9734" y="32919"/>
                  </a:cubicBezTo>
                  <a:lnTo>
                    <a:pt x="9734" y="29070"/>
                  </a:lnTo>
                  <a:lnTo>
                    <a:pt x="9595" y="29070"/>
                  </a:lnTo>
                  <a:lnTo>
                    <a:pt x="0" y="34124"/>
                  </a:lnTo>
                  <a:lnTo>
                    <a:pt x="0" y="29832"/>
                  </a:lnTo>
                  <a:lnTo>
                    <a:pt x="502" y="30074"/>
                  </a:lnTo>
                  <a:cubicBezTo>
                    <a:pt x="4337" y="30074"/>
                    <a:pt x="7817" y="27648"/>
                    <a:pt x="9176" y="23647"/>
                  </a:cubicBezTo>
                  <a:cubicBezTo>
                    <a:pt x="9519" y="22581"/>
                    <a:pt x="9658" y="21374"/>
                    <a:pt x="9658" y="20307"/>
                  </a:cubicBezTo>
                  <a:lnTo>
                    <a:pt x="9658" y="14110"/>
                  </a:lnTo>
                  <a:cubicBezTo>
                    <a:pt x="9658" y="13043"/>
                    <a:pt x="9595" y="12116"/>
                    <a:pt x="9303" y="11265"/>
                  </a:cubicBezTo>
                  <a:cubicBezTo>
                    <a:pt x="8186" y="7633"/>
                    <a:pt x="5124" y="4648"/>
                    <a:pt x="565" y="4648"/>
                  </a:cubicBezTo>
                  <a:lnTo>
                    <a:pt x="0" y="4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1987"/>
            <p:cNvSpPr/>
            <p:nvPr/>
          </p:nvSpPr>
          <p:spPr>
            <a:xfrm>
              <a:off x="592549" y="1046849"/>
              <a:ext cx="32334" cy="50216"/>
            </a:xfrm>
            <a:custGeom>
              <a:avLst/>
              <a:gdLst/>
              <a:ahLst/>
              <a:cxnLst/>
              <a:rect l="0" t="0" r="0" b="0"/>
              <a:pathLst>
                <a:path w="32334" h="50216">
                  <a:moveTo>
                    <a:pt x="0" y="0"/>
                  </a:moveTo>
                  <a:lnTo>
                    <a:pt x="6820" y="0"/>
                  </a:lnTo>
                  <a:lnTo>
                    <a:pt x="14351" y="20371"/>
                  </a:lnTo>
                  <a:cubicBezTo>
                    <a:pt x="15139" y="22657"/>
                    <a:pt x="15989" y="25349"/>
                    <a:pt x="16573" y="27419"/>
                  </a:cubicBezTo>
                  <a:lnTo>
                    <a:pt x="16701" y="27419"/>
                  </a:lnTo>
                  <a:cubicBezTo>
                    <a:pt x="17335" y="25349"/>
                    <a:pt x="18046" y="22720"/>
                    <a:pt x="18897" y="20219"/>
                  </a:cubicBezTo>
                  <a:lnTo>
                    <a:pt x="25730" y="0"/>
                  </a:lnTo>
                  <a:lnTo>
                    <a:pt x="32334" y="0"/>
                  </a:lnTo>
                  <a:lnTo>
                    <a:pt x="22949" y="24574"/>
                  </a:lnTo>
                  <a:cubicBezTo>
                    <a:pt x="18479" y="36398"/>
                    <a:pt x="15418" y="42444"/>
                    <a:pt x="11163" y="46152"/>
                  </a:cubicBezTo>
                  <a:cubicBezTo>
                    <a:pt x="8103" y="48869"/>
                    <a:pt x="5042" y="49924"/>
                    <a:pt x="3492" y="50216"/>
                  </a:cubicBezTo>
                  <a:lnTo>
                    <a:pt x="1930" y="44945"/>
                  </a:lnTo>
                  <a:cubicBezTo>
                    <a:pt x="3492" y="44450"/>
                    <a:pt x="5550" y="43447"/>
                    <a:pt x="7391" y="41872"/>
                  </a:cubicBezTo>
                  <a:cubicBezTo>
                    <a:pt x="9093" y="40526"/>
                    <a:pt x="11226" y="38100"/>
                    <a:pt x="12649" y="34899"/>
                  </a:cubicBezTo>
                  <a:cubicBezTo>
                    <a:pt x="12929" y="34252"/>
                    <a:pt x="13144" y="33756"/>
                    <a:pt x="13144" y="33401"/>
                  </a:cubicBezTo>
                  <a:cubicBezTo>
                    <a:pt x="13144" y="33045"/>
                    <a:pt x="13005" y="32550"/>
                    <a:pt x="12726" y="3177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Shape 1988"/>
            <p:cNvSpPr/>
            <p:nvPr/>
          </p:nvSpPr>
          <p:spPr>
            <a:xfrm>
              <a:off x="476926" y="1045784"/>
              <a:ext cx="16764" cy="35926"/>
            </a:xfrm>
            <a:custGeom>
              <a:avLst/>
              <a:gdLst/>
              <a:ahLst/>
              <a:cxnLst/>
              <a:rect l="0" t="0" r="0" b="0"/>
              <a:pathLst>
                <a:path w="16764" h="35926">
                  <a:moveTo>
                    <a:pt x="16764" y="0"/>
                  </a:moveTo>
                  <a:lnTo>
                    <a:pt x="16764" y="4668"/>
                  </a:lnTo>
                  <a:lnTo>
                    <a:pt x="8836" y="8830"/>
                  </a:lnTo>
                  <a:cubicBezTo>
                    <a:pt x="7112" y="11358"/>
                    <a:pt x="6312" y="14704"/>
                    <a:pt x="6312" y="17981"/>
                  </a:cubicBezTo>
                  <a:cubicBezTo>
                    <a:pt x="6312" y="25537"/>
                    <a:pt x="10655" y="31227"/>
                    <a:pt x="16764" y="31227"/>
                  </a:cubicBezTo>
                  <a:lnTo>
                    <a:pt x="16764" y="35821"/>
                  </a:lnTo>
                  <a:lnTo>
                    <a:pt x="16484" y="35926"/>
                  </a:lnTo>
                  <a:cubicBezTo>
                    <a:pt x="7176" y="35926"/>
                    <a:pt x="0" y="29094"/>
                    <a:pt x="0" y="18197"/>
                  </a:cubicBezTo>
                  <a:cubicBezTo>
                    <a:pt x="0" y="12424"/>
                    <a:pt x="1883" y="7846"/>
                    <a:pt x="4956" y="4711"/>
                  </a:cubicBezTo>
                  <a:lnTo>
                    <a:pt x="167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6" name="Shape 1989"/>
            <p:cNvSpPr/>
            <p:nvPr/>
          </p:nvSpPr>
          <p:spPr>
            <a:xfrm>
              <a:off x="493690" y="1045667"/>
              <a:ext cx="16840" cy="35938"/>
            </a:xfrm>
            <a:custGeom>
              <a:avLst/>
              <a:gdLst/>
              <a:ahLst/>
              <a:cxnLst/>
              <a:rect l="0" t="0" r="0" b="0"/>
              <a:pathLst>
                <a:path w="16840" h="35938">
                  <a:moveTo>
                    <a:pt x="292" y="0"/>
                  </a:moveTo>
                  <a:cubicBezTo>
                    <a:pt x="10160" y="0"/>
                    <a:pt x="16840" y="7201"/>
                    <a:pt x="16840" y="17742"/>
                  </a:cubicBezTo>
                  <a:cubicBezTo>
                    <a:pt x="16840" y="24117"/>
                    <a:pt x="14639" y="28692"/>
                    <a:pt x="11399" y="31674"/>
                  </a:cubicBezTo>
                  <a:lnTo>
                    <a:pt x="0" y="35938"/>
                  </a:lnTo>
                  <a:lnTo>
                    <a:pt x="0" y="31344"/>
                  </a:lnTo>
                  <a:cubicBezTo>
                    <a:pt x="5969" y="31344"/>
                    <a:pt x="10452" y="25717"/>
                    <a:pt x="10452" y="17958"/>
                  </a:cubicBezTo>
                  <a:cubicBezTo>
                    <a:pt x="10452" y="12116"/>
                    <a:pt x="7544" y="4712"/>
                    <a:pt x="140" y="4712"/>
                  </a:cubicBezTo>
                  <a:lnTo>
                    <a:pt x="0" y="4785"/>
                  </a:lnTo>
                  <a:lnTo>
                    <a:pt x="0" y="117"/>
                  </a:lnTo>
                  <a:lnTo>
                    <a:pt x="2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7" name="Shape 1990"/>
            <p:cNvSpPr/>
            <p:nvPr/>
          </p:nvSpPr>
          <p:spPr>
            <a:xfrm>
              <a:off x="651997" y="882478"/>
              <a:ext cx="287769" cy="286880"/>
            </a:xfrm>
            <a:custGeom>
              <a:avLst/>
              <a:gdLst/>
              <a:ahLst/>
              <a:cxnLst/>
              <a:rect l="0" t="0" r="0" b="0"/>
              <a:pathLst>
                <a:path w="287769" h="286880">
                  <a:moveTo>
                    <a:pt x="0" y="0"/>
                  </a:moveTo>
                  <a:lnTo>
                    <a:pt x="42749" y="0"/>
                  </a:lnTo>
                  <a:lnTo>
                    <a:pt x="42749" y="117310"/>
                  </a:lnTo>
                  <a:lnTo>
                    <a:pt x="245034" y="117310"/>
                  </a:lnTo>
                  <a:lnTo>
                    <a:pt x="245034" y="0"/>
                  </a:lnTo>
                  <a:lnTo>
                    <a:pt x="287769" y="0"/>
                  </a:lnTo>
                  <a:lnTo>
                    <a:pt x="287769" y="286880"/>
                  </a:lnTo>
                  <a:lnTo>
                    <a:pt x="245034" y="286880"/>
                  </a:lnTo>
                  <a:lnTo>
                    <a:pt x="245034" y="156782"/>
                  </a:lnTo>
                  <a:lnTo>
                    <a:pt x="42749" y="156782"/>
                  </a:lnTo>
                  <a:lnTo>
                    <a:pt x="42749" y="286880"/>
                  </a:lnTo>
                  <a:lnTo>
                    <a:pt x="0" y="2868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Shape 1991"/>
            <p:cNvSpPr/>
            <p:nvPr/>
          </p:nvSpPr>
          <p:spPr>
            <a:xfrm>
              <a:off x="983983" y="881691"/>
              <a:ext cx="288367" cy="286880"/>
            </a:xfrm>
            <a:custGeom>
              <a:avLst/>
              <a:gdLst/>
              <a:ahLst/>
              <a:cxnLst/>
              <a:rect l="0" t="0" r="0" b="0"/>
              <a:pathLst>
                <a:path w="288367" h="286880">
                  <a:moveTo>
                    <a:pt x="0" y="0"/>
                  </a:moveTo>
                  <a:lnTo>
                    <a:pt x="45263" y="0"/>
                  </a:lnTo>
                  <a:lnTo>
                    <a:pt x="45263" y="246850"/>
                  </a:lnTo>
                  <a:lnTo>
                    <a:pt x="243104" y="246850"/>
                  </a:lnTo>
                  <a:lnTo>
                    <a:pt x="243104" y="0"/>
                  </a:lnTo>
                  <a:lnTo>
                    <a:pt x="288367" y="0"/>
                  </a:lnTo>
                  <a:lnTo>
                    <a:pt x="288367" y="219049"/>
                  </a:lnTo>
                  <a:cubicBezTo>
                    <a:pt x="288367" y="245377"/>
                    <a:pt x="283959" y="263246"/>
                    <a:pt x="275184" y="272707"/>
                  </a:cubicBezTo>
                  <a:cubicBezTo>
                    <a:pt x="266395" y="282156"/>
                    <a:pt x="249695" y="286880"/>
                    <a:pt x="225108" y="286880"/>
                  </a:cubicBezTo>
                  <a:lnTo>
                    <a:pt x="63780" y="286880"/>
                  </a:lnTo>
                  <a:cubicBezTo>
                    <a:pt x="39192" y="286880"/>
                    <a:pt x="22403" y="282156"/>
                    <a:pt x="13450" y="272707"/>
                  </a:cubicBezTo>
                  <a:cubicBezTo>
                    <a:pt x="4483" y="263246"/>
                    <a:pt x="0" y="245377"/>
                    <a:pt x="0" y="21904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9" name="Shape 1992"/>
            <p:cNvSpPr/>
            <p:nvPr/>
          </p:nvSpPr>
          <p:spPr>
            <a:xfrm>
              <a:off x="1316196" y="881699"/>
              <a:ext cx="140557" cy="286868"/>
            </a:xfrm>
            <a:custGeom>
              <a:avLst/>
              <a:gdLst/>
              <a:ahLst/>
              <a:cxnLst/>
              <a:rect l="0" t="0" r="0" b="0"/>
              <a:pathLst>
                <a:path w="140557" h="286868">
                  <a:moveTo>
                    <a:pt x="0" y="0"/>
                  </a:moveTo>
                  <a:lnTo>
                    <a:pt x="140557" y="0"/>
                  </a:lnTo>
                  <a:lnTo>
                    <a:pt x="140557" y="38354"/>
                  </a:lnTo>
                  <a:lnTo>
                    <a:pt x="45872" y="38354"/>
                  </a:lnTo>
                  <a:lnTo>
                    <a:pt x="45872" y="117856"/>
                  </a:lnTo>
                  <a:lnTo>
                    <a:pt x="140557" y="117856"/>
                  </a:lnTo>
                  <a:lnTo>
                    <a:pt x="140557" y="159119"/>
                  </a:lnTo>
                  <a:lnTo>
                    <a:pt x="45872" y="159119"/>
                  </a:lnTo>
                  <a:lnTo>
                    <a:pt x="45872" y="247396"/>
                  </a:lnTo>
                  <a:lnTo>
                    <a:pt x="140557" y="247396"/>
                  </a:lnTo>
                  <a:lnTo>
                    <a:pt x="140557" y="286868"/>
                  </a:lnTo>
                  <a:lnTo>
                    <a:pt x="0" y="2868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0" name="Shape 1993"/>
            <p:cNvSpPr/>
            <p:nvPr/>
          </p:nvSpPr>
          <p:spPr>
            <a:xfrm>
              <a:off x="1456754" y="881699"/>
              <a:ext cx="140557" cy="286868"/>
            </a:xfrm>
            <a:custGeom>
              <a:avLst/>
              <a:gdLst/>
              <a:ahLst/>
              <a:cxnLst/>
              <a:rect l="0" t="0" r="0" b="0"/>
              <a:pathLst>
                <a:path w="140557" h="286868">
                  <a:moveTo>
                    <a:pt x="0" y="0"/>
                  </a:moveTo>
                  <a:lnTo>
                    <a:pt x="80931" y="0"/>
                  </a:lnTo>
                  <a:cubicBezTo>
                    <a:pt x="101149" y="0"/>
                    <a:pt x="115881" y="4356"/>
                    <a:pt x="125114" y="13056"/>
                  </a:cubicBezTo>
                  <a:cubicBezTo>
                    <a:pt x="134347" y="21781"/>
                    <a:pt x="138957" y="35954"/>
                    <a:pt x="138957" y="55588"/>
                  </a:cubicBezTo>
                  <a:lnTo>
                    <a:pt x="138957" y="88951"/>
                  </a:lnTo>
                  <a:cubicBezTo>
                    <a:pt x="138957" y="117501"/>
                    <a:pt x="123831" y="133795"/>
                    <a:pt x="93618" y="137871"/>
                  </a:cubicBezTo>
                  <a:cubicBezTo>
                    <a:pt x="124911" y="141961"/>
                    <a:pt x="140557" y="160668"/>
                    <a:pt x="140557" y="194031"/>
                  </a:cubicBezTo>
                  <a:lnTo>
                    <a:pt x="140557" y="230721"/>
                  </a:lnTo>
                  <a:cubicBezTo>
                    <a:pt x="140557" y="268161"/>
                    <a:pt x="115170" y="286868"/>
                    <a:pt x="64421" y="286868"/>
                  </a:cubicBezTo>
                  <a:lnTo>
                    <a:pt x="0" y="286868"/>
                  </a:lnTo>
                  <a:lnTo>
                    <a:pt x="0" y="247396"/>
                  </a:lnTo>
                  <a:lnTo>
                    <a:pt x="64281" y="247396"/>
                  </a:lnTo>
                  <a:cubicBezTo>
                    <a:pt x="75661" y="247396"/>
                    <a:pt x="83572" y="244983"/>
                    <a:pt x="88017" y="240170"/>
                  </a:cubicBezTo>
                  <a:cubicBezTo>
                    <a:pt x="92449" y="235357"/>
                    <a:pt x="94685" y="226466"/>
                    <a:pt x="94685" y="213487"/>
                  </a:cubicBezTo>
                  <a:lnTo>
                    <a:pt x="94685" y="189573"/>
                  </a:lnTo>
                  <a:cubicBezTo>
                    <a:pt x="94685" y="176238"/>
                    <a:pt x="92449" y="171171"/>
                    <a:pt x="88017" y="166345"/>
                  </a:cubicBezTo>
                  <a:cubicBezTo>
                    <a:pt x="83572" y="161532"/>
                    <a:pt x="75661" y="159119"/>
                    <a:pt x="64281" y="159119"/>
                  </a:cubicBezTo>
                  <a:lnTo>
                    <a:pt x="0" y="159119"/>
                  </a:lnTo>
                  <a:lnTo>
                    <a:pt x="0" y="117856"/>
                  </a:lnTo>
                  <a:lnTo>
                    <a:pt x="64281" y="117856"/>
                  </a:lnTo>
                  <a:cubicBezTo>
                    <a:pt x="83115" y="117856"/>
                    <a:pt x="92551" y="109334"/>
                    <a:pt x="92551" y="92278"/>
                  </a:cubicBezTo>
                  <a:lnTo>
                    <a:pt x="92551" y="63373"/>
                  </a:lnTo>
                  <a:cubicBezTo>
                    <a:pt x="92551" y="53366"/>
                    <a:pt x="90329" y="46698"/>
                    <a:pt x="85884" y="43358"/>
                  </a:cubicBezTo>
                  <a:cubicBezTo>
                    <a:pt x="81426" y="40031"/>
                    <a:pt x="74225" y="38354"/>
                    <a:pt x="64281" y="38354"/>
                  </a:cubicBezTo>
                  <a:lnTo>
                    <a:pt x="0" y="383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D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Shape 12366"/>
            <p:cNvSpPr/>
            <p:nvPr/>
          </p:nvSpPr>
          <p:spPr>
            <a:xfrm>
              <a:off x="1067448" y="968947"/>
              <a:ext cx="122110" cy="122403"/>
            </a:xfrm>
            <a:custGeom>
              <a:avLst/>
              <a:gdLst/>
              <a:ahLst/>
              <a:cxnLst/>
              <a:rect l="0" t="0" r="0" b="0"/>
              <a:pathLst>
                <a:path w="122110" h="122403">
                  <a:moveTo>
                    <a:pt x="0" y="0"/>
                  </a:moveTo>
                  <a:lnTo>
                    <a:pt x="122110" y="0"/>
                  </a:lnTo>
                  <a:lnTo>
                    <a:pt x="122110" y="122403"/>
                  </a:lnTo>
                  <a:lnTo>
                    <a:pt x="0" y="12240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9F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2" name="Rectangle 2014"/>
            <p:cNvSpPr/>
            <p:nvPr/>
          </p:nvSpPr>
          <p:spPr>
            <a:xfrm>
              <a:off x="3436374" y="926953"/>
              <a:ext cx="4163294" cy="3428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ПАРКОВОЧНЫЕ</a:t>
              </a:r>
              <a:r>
                <a:rPr lang="ru-RU" sz="2000" spc="5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ТЕХНОЛОГИИ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10123"/>
          <p:cNvGrpSpPr/>
          <p:nvPr/>
        </p:nvGrpSpPr>
        <p:grpSpPr>
          <a:xfrm>
            <a:off x="489061" y="4638207"/>
            <a:ext cx="7335279" cy="1372423"/>
            <a:chOff x="-21216" y="33913"/>
            <a:chExt cx="6976872" cy="1372687"/>
          </a:xfrm>
        </p:grpSpPr>
        <p:pic>
          <p:nvPicPr>
            <p:cNvPr id="74" name="Picture 1023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216" y="33913"/>
              <a:ext cx="6976872" cy="1372687"/>
            </a:xfrm>
            <a:prstGeom prst="rect">
              <a:avLst/>
            </a:prstGeom>
          </p:spPr>
        </p:pic>
        <p:pic>
          <p:nvPicPr>
            <p:cNvPr id="75" name="Picture 1995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166" y="481411"/>
              <a:ext cx="978298" cy="504474"/>
            </a:xfrm>
            <a:prstGeom prst="rect">
              <a:avLst/>
            </a:prstGeom>
          </p:spPr>
        </p:pic>
        <p:sp>
          <p:nvSpPr>
            <p:cNvPr id="76" name="Rectangle 2015"/>
            <p:cNvSpPr/>
            <p:nvPr/>
          </p:nvSpPr>
          <p:spPr>
            <a:xfrm>
              <a:off x="3312375" y="573735"/>
              <a:ext cx="2944102" cy="3428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КОНТРОЛЬ</a:t>
              </a:r>
              <a:r>
                <a:rPr lang="ru-RU" sz="2000" spc="5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ДОСТУПА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Добро пожаловать в мир автоматики </a:t>
            </a:r>
            <a:r>
              <a:rPr lang="en-US" sz="4000" dirty="0" smtClean="0">
                <a:solidFill>
                  <a:srgbClr val="7E3126"/>
                </a:solidFill>
                <a:latin typeface="Lucida Sans"/>
                <a:cs typeface="Lucida Sans"/>
              </a:rPr>
              <a:t>FAAC!!!</a:t>
            </a:r>
            <a:endParaRPr lang="it-IT" sz="40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7"/>
          <a:stretch/>
        </p:blipFill>
        <p:spPr bwMode="auto">
          <a:xfrm>
            <a:off x="1263050" y="1417639"/>
            <a:ext cx="6617899" cy="520261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8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13675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Благодарим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58" y="1237977"/>
            <a:ext cx="5019234" cy="3212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6421" y="4450287"/>
            <a:ext cx="6674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 вопросам сотрудничества обращайтесь в наш офис:</a:t>
            </a:r>
          </a:p>
          <a:p>
            <a:endParaRPr lang="ru-RU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ООО ФААК Раша/</a:t>
            </a:r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FAAC Russia LLC</a:t>
            </a:r>
            <a:endParaRPr lang="ru-RU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Россия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– Москва - 3-й проезд Перова Поля, дом  8, строение 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11</a:t>
            </a:r>
            <a:r>
              <a:rPr lang="de-DE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de-DE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Телефон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: +7 (495) 646-24-29 </a:t>
            </a:r>
            <a:endParaRPr lang="ru-RU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5"/>
              </a:rPr>
              <a:t>info</a:t>
            </a:r>
            <a:r>
              <a:rPr lang="en-GB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5"/>
              </a:rPr>
              <a:t>@faac.ru</a:t>
            </a:r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ru-RU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6"/>
              </a:rPr>
              <a:t>www.faac.ru</a:t>
            </a:r>
            <a:endParaRPr lang="en-US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0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55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История </a:t>
            </a:r>
            <a: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GROUP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48328" y="1436640"/>
            <a:ext cx="66001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n w="0"/>
              </a:rPr>
              <a:t>Рождение компании </a:t>
            </a:r>
            <a:r>
              <a:rPr lang="en-US" sz="1700" b="1" dirty="0" smtClean="0">
                <a:ln w="0"/>
              </a:rPr>
              <a:t>FAAC</a:t>
            </a:r>
            <a:r>
              <a:rPr lang="ru-RU" sz="1700" b="1" dirty="0" smtClean="0">
                <a:ln w="0"/>
              </a:rPr>
              <a:t>. </a:t>
            </a:r>
            <a:r>
              <a:rPr lang="ru-RU" sz="1700" dirty="0" smtClean="0">
                <a:ln w="0"/>
              </a:rPr>
              <a:t>Гидравлическая </a:t>
            </a:r>
            <a:r>
              <a:rPr lang="ru-RU" sz="1700" dirty="0">
                <a:ln w="0"/>
              </a:rPr>
              <a:t>технология применяется для дверей и </a:t>
            </a:r>
            <a:r>
              <a:rPr lang="ru-RU" sz="1700" dirty="0" smtClean="0">
                <a:ln w="0"/>
              </a:rPr>
              <a:t>ворот</a:t>
            </a:r>
          </a:p>
          <a:p>
            <a:endParaRPr lang="ru-RU" sz="1700" dirty="0"/>
          </a:p>
        </p:txBody>
      </p:sp>
      <p:sp>
        <p:nvSpPr>
          <p:cNvPr id="80" name="TextBox 79"/>
          <p:cNvSpPr txBox="1"/>
          <p:nvPr/>
        </p:nvSpPr>
        <p:spPr>
          <a:xfrm>
            <a:off x="2073728" y="2331636"/>
            <a:ext cx="69450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n w="0"/>
              </a:rPr>
              <a:t>FAAC </a:t>
            </a:r>
            <a:r>
              <a:rPr lang="ru-RU" sz="1700" dirty="0">
                <a:ln w="0"/>
              </a:rPr>
              <a:t>создает рынок автоматизации </a:t>
            </a:r>
            <a:r>
              <a:rPr lang="ru-RU" sz="1700" b="1" dirty="0">
                <a:ln w="0"/>
              </a:rPr>
              <a:t>для домашних пользователей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104462" y="3117056"/>
            <a:ext cx="65312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n w="0"/>
              </a:rPr>
              <a:t>Первое </a:t>
            </a:r>
            <a:r>
              <a:rPr lang="ru-RU" sz="1700" dirty="0">
                <a:ln w="0"/>
              </a:rPr>
              <a:t>использование электроники с </a:t>
            </a:r>
            <a:r>
              <a:rPr lang="ru-RU" sz="1700" b="1" dirty="0">
                <a:ln w="0"/>
              </a:rPr>
              <a:t>микропроцессорами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5262" y="3805044"/>
            <a:ext cx="69196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n w="0"/>
              </a:rPr>
              <a:t>Появление новой линейки продукции </a:t>
            </a:r>
            <a:r>
              <a:rPr lang="en-US" sz="1700" dirty="0" smtClean="0">
                <a:ln w="0"/>
              </a:rPr>
              <a:t>FAAC City</a:t>
            </a:r>
            <a:r>
              <a:rPr lang="ru-RU" sz="1700" dirty="0" smtClean="0">
                <a:ln w="0"/>
              </a:rPr>
              <a:t> – </a:t>
            </a:r>
          </a:p>
          <a:p>
            <a:r>
              <a:rPr lang="ru-RU" sz="1700" b="1" dirty="0" smtClean="0">
                <a:ln w="0"/>
              </a:rPr>
              <a:t>дорожных блокираторов</a:t>
            </a:r>
            <a:endParaRPr lang="ru-RU" sz="1700" b="1" dirty="0">
              <a:ln w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5262" y="4805995"/>
            <a:ext cx="653128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n w="0"/>
              </a:rPr>
              <a:t>Приобретение крупных мировых игроков</a:t>
            </a:r>
            <a:r>
              <a:rPr lang="ru-RU" sz="1700" dirty="0" smtClean="0">
                <a:ln w="0"/>
              </a:rPr>
              <a:t> рынка автоматики</a:t>
            </a:r>
            <a:endParaRPr lang="ru-RU" sz="1700" dirty="0">
              <a:ln w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5262" y="5585616"/>
            <a:ext cx="653128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n w="0"/>
              </a:rPr>
              <a:t>50-летие компании</a:t>
            </a:r>
            <a:r>
              <a:rPr lang="ru-RU" sz="1700" dirty="0" smtClean="0">
                <a:ln w="0"/>
              </a:rPr>
              <a:t>. Проведение  </a:t>
            </a:r>
            <a:r>
              <a:rPr lang="en-US" sz="1700" dirty="0" smtClean="0">
                <a:ln w="0"/>
              </a:rPr>
              <a:t>IW 2015 </a:t>
            </a:r>
            <a:endParaRPr lang="ru-RU" sz="1700" dirty="0">
              <a:ln w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362" y="1421286"/>
            <a:ext cx="110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0"/>
              </a:rPr>
              <a:t>1965</a:t>
            </a:r>
            <a:endParaRPr lang="ru-RU" sz="3200" b="1" dirty="0">
              <a:ln w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062" y="2211214"/>
            <a:ext cx="110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0"/>
              </a:rPr>
              <a:t>1970</a:t>
            </a:r>
            <a:endParaRPr lang="ru-RU" sz="3200" b="1" dirty="0">
              <a:ln w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062" y="2996634"/>
            <a:ext cx="110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0"/>
              </a:rPr>
              <a:t>1983</a:t>
            </a:r>
            <a:endParaRPr lang="ru-RU" sz="3200" b="1" dirty="0">
              <a:ln w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462" y="3761988"/>
            <a:ext cx="110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0"/>
              </a:rPr>
              <a:t>2005</a:t>
            </a:r>
            <a:endParaRPr lang="ru-RU" sz="3200" b="1" dirty="0">
              <a:ln w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5512" y="4697547"/>
            <a:ext cx="1934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0"/>
              </a:rPr>
              <a:t>2007-2012</a:t>
            </a:r>
            <a:endParaRPr lang="ru-RU" sz="2800" b="1" dirty="0">
              <a:ln w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162" y="5459073"/>
            <a:ext cx="110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0"/>
              </a:rPr>
              <a:t>2015</a:t>
            </a:r>
            <a:endParaRPr lang="ru-RU" sz="32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0313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Состав </a:t>
            </a:r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GROUP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65" y="1863406"/>
            <a:ext cx="1396347" cy="606218"/>
          </a:xfrm>
        </p:spPr>
      </p:pic>
      <p:sp>
        <p:nvSpPr>
          <p:cNvPr id="12" name="Прямоугольник 11"/>
          <p:cNvSpPr/>
          <p:nvPr/>
        </p:nvSpPr>
        <p:spPr>
          <a:xfrm>
            <a:off x="565574" y="2479732"/>
            <a:ext cx="190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0"/>
              </a:rPr>
              <a:t>Швеция. С 2007 г.</a:t>
            </a:r>
            <a:endParaRPr lang="ru-RU" sz="1400" dirty="0">
              <a:ln w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512" y="1921255"/>
            <a:ext cx="1741183" cy="5489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90781" y="2528937"/>
            <a:ext cx="1559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n w="0"/>
              </a:rPr>
              <a:t>Испания. С 2010 г.</a:t>
            </a:r>
            <a:endParaRPr lang="en-US" sz="1400" dirty="0" smtClean="0">
              <a:ln w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965" y="3974176"/>
            <a:ext cx="1751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0"/>
              </a:rPr>
              <a:t>Голландия. С 2011</a:t>
            </a:r>
            <a:br>
              <a:rPr lang="ru-RU" sz="1400" dirty="0" smtClean="0">
                <a:ln w="0"/>
              </a:rPr>
            </a:br>
            <a:endParaRPr lang="ru-RU" sz="1400" dirty="0">
              <a:ln w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86"/>
          <a:stretch/>
        </p:blipFill>
        <p:spPr>
          <a:xfrm>
            <a:off x="386387" y="3348428"/>
            <a:ext cx="2256829" cy="5734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30" y="3395340"/>
            <a:ext cx="2107944" cy="40711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56277" y="5676149"/>
            <a:ext cx="2377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0"/>
              </a:rPr>
              <a:t>Бразилия. С 2012</a:t>
            </a:r>
            <a:endParaRPr lang="ru-RU" sz="1400" dirty="0">
              <a:ln w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6" t="23628" r="11196" b="8345"/>
          <a:stretch/>
        </p:blipFill>
        <p:spPr>
          <a:xfrm>
            <a:off x="341769" y="5017499"/>
            <a:ext cx="2552749" cy="7949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646" y="5364863"/>
            <a:ext cx="1448343" cy="724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980" y="4684854"/>
            <a:ext cx="1756311" cy="9600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56987" y="3952435"/>
            <a:ext cx="186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0"/>
              </a:rPr>
              <a:t>Швейцария. С 2011</a:t>
            </a:r>
            <a:endParaRPr lang="ru-RU" sz="1400" dirty="0">
              <a:ln w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163" y="5620447"/>
            <a:ext cx="2035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0"/>
              </a:rPr>
              <a:t>США. С 2012</a:t>
            </a:r>
            <a:endParaRPr lang="ru-RU" sz="1400" dirty="0">
              <a:ln w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05846" y="6145924"/>
            <a:ext cx="1752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0"/>
              </a:rPr>
              <a:t>Германия. С 2012</a:t>
            </a:r>
            <a:endParaRPr lang="ru-RU" sz="1400" dirty="0">
              <a:ln w="0"/>
            </a:endParaRPr>
          </a:p>
        </p:txBody>
      </p:sp>
      <p:pic>
        <p:nvPicPr>
          <p:cNvPr id="2050" name="Picture 2" descr="ООО 'Техников' СЕКЦИОННЫЕ ВОРОТА / ШЛАГБАУМ / ПОДЪЕМНЫЕ ВОРО…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39" y="2168207"/>
            <a:ext cx="1799222" cy="9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vimeocdn.com/video/510273648_1280x720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4600" r="23181" b="10532"/>
          <a:stretch/>
        </p:blipFill>
        <p:spPr bwMode="auto">
          <a:xfrm>
            <a:off x="3572402" y="3201178"/>
            <a:ext cx="1585697" cy="1319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781300" y="1574800"/>
            <a:ext cx="3113077" cy="344269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r="3466"/>
          <a:stretch/>
        </p:blipFill>
        <p:spPr>
          <a:xfrm>
            <a:off x="368538" y="1081330"/>
            <a:ext cx="7826867" cy="46733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География </a:t>
            </a:r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GROUP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251" y="5141069"/>
            <a:ext cx="34855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16</a:t>
            </a:r>
            <a:r>
              <a:rPr lang="ru-RU" sz="2400" dirty="0" smtClean="0"/>
              <a:t> заводов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13 странах</a:t>
            </a:r>
          </a:p>
          <a:p>
            <a:pPr>
              <a:spcBef>
                <a:spcPts val="600"/>
              </a:spcBef>
            </a:pPr>
            <a:r>
              <a:rPr lang="ru-RU" sz="2400" b="1" dirty="0" smtClean="0"/>
              <a:t>30</a:t>
            </a:r>
            <a:r>
              <a:rPr lang="ru-RU" sz="2400" dirty="0" smtClean="0"/>
              <a:t> торговых компаний</a:t>
            </a:r>
          </a:p>
          <a:p>
            <a:r>
              <a:rPr lang="ru-RU" sz="1600" dirty="0" smtClean="0"/>
              <a:t>в 24 странах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8538" y="5306550"/>
            <a:ext cx="289711" cy="2172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8539" y="5985555"/>
            <a:ext cx="289711" cy="2172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</a:t>
            </a:r>
            <a:r>
              <a:rPr lang="en-US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Russia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89517" y="4849274"/>
            <a:ext cx="5596128" cy="621791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2012 год – МЫ ОТКРЫЛИСЬ!!!</a:t>
            </a:r>
          </a:p>
          <a:p>
            <a:pPr marL="0" indent="0">
              <a:buNone/>
            </a:pP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6" y="1866184"/>
            <a:ext cx="7735416" cy="260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72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>
                <a:solidFill>
                  <a:srgbClr val="7E3126"/>
                </a:solidFill>
                <a:latin typeface="Lucida Sans"/>
                <a:cs typeface="Lucida Sans"/>
              </a:rPr>
              <a:t> – Наша география</a:t>
            </a:r>
            <a:r>
              <a:rPr lang="en-US" sz="2800" dirty="0">
                <a:solidFill>
                  <a:srgbClr val="7E3126"/>
                </a:solidFill>
                <a:latin typeface="Lucida Sans"/>
                <a:cs typeface="Lucida Sans"/>
              </a:rPr>
              <a:t> 2015 </a:t>
            </a:r>
            <a:r>
              <a:rPr lang="ru-RU" sz="2800" dirty="0">
                <a:solidFill>
                  <a:srgbClr val="7E3126"/>
                </a:solidFill>
                <a:latin typeface="Lucida Sans"/>
                <a:cs typeface="Lucida Sans"/>
              </a:rPr>
              <a:t>г.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1248285"/>
            <a:ext cx="8045358" cy="4913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754" y="5448887"/>
            <a:ext cx="434504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РФ, Белоруссия, </a:t>
            </a:r>
          </a:p>
          <a:p>
            <a:r>
              <a:rPr lang="ru-RU" dirty="0" smtClean="0"/>
              <a:t>Казахстан, Киргизстан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Склады в  г. Москва, 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0" y="1742471"/>
            <a:ext cx="6677747" cy="397986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39496" y="2019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FAAC Russia</a:t>
            </a:r>
            <a:r>
              <a:rPr lang="ru-RU" sz="2800" dirty="0" smtClean="0">
                <a:solidFill>
                  <a:srgbClr val="7E3126"/>
                </a:solidFill>
                <a:latin typeface="Lucida Sans"/>
                <a:cs typeface="Lucida Sans"/>
              </a:rPr>
              <a:t> – наши продуктовые линейки</a:t>
            </a:r>
            <a:endParaRPr lang="it-IT" sz="2800" dirty="0">
              <a:solidFill>
                <a:srgbClr val="7E3126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598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Экран (4:3)</PresentationFormat>
  <Paragraphs>157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Lucida Sans</vt:lpstr>
      <vt:lpstr>Lucisa sans</vt:lpstr>
      <vt:lpstr>Times New Roman</vt:lpstr>
      <vt:lpstr>Tema di Office</vt:lpstr>
      <vt:lpstr>АВТОМАТИКА FAAC </vt:lpstr>
      <vt:lpstr>Автоматика FAAC (этот слайд уберется)</vt:lpstr>
      <vt:lpstr>FAAC GROUP</vt:lpstr>
      <vt:lpstr>История FAAC GROUP</vt:lpstr>
      <vt:lpstr>Состав FAAC GROUP</vt:lpstr>
      <vt:lpstr>География FAAC GROUP</vt:lpstr>
      <vt:lpstr>FAAC Russia</vt:lpstr>
      <vt:lpstr>FAAC Russia – Наша география 2015 г.</vt:lpstr>
      <vt:lpstr>FAAC Russia – наши продуктовые линейки</vt:lpstr>
      <vt:lpstr>FAAC Russia – Автоматические ворота</vt:lpstr>
      <vt:lpstr>FAAC Russia – Автоматические Шлагбаумы</vt:lpstr>
      <vt:lpstr>FAAC Russia – Автоматические двери</vt:lpstr>
      <vt:lpstr>FAAC Russia – Аксессуары</vt:lpstr>
      <vt:lpstr>FAAC Russia – Болларды</vt:lpstr>
      <vt:lpstr>FAAC Russia – Где установлена продукция?</vt:lpstr>
      <vt:lpstr>Почему FAAC?</vt:lpstr>
      <vt:lpstr>FAAC – мировой бренд</vt:lpstr>
      <vt:lpstr>Собственное производство.  Сертфицированная продукция </vt:lpstr>
      <vt:lpstr>Широкий ассортимент продукции</vt:lpstr>
      <vt:lpstr>Развитая сеть дилеров????</vt:lpstr>
      <vt:lpstr>FAAC Russia</vt:lpstr>
      <vt:lpstr>FAAC Russia</vt:lpstr>
      <vt:lpstr>Мы команда профессионалов</vt:lpstr>
      <vt:lpstr>Наши ценности</vt:lpstr>
      <vt:lpstr>FAAC Russia ???</vt:lpstr>
      <vt:lpstr>Наши преимущества</vt:lpstr>
      <vt:lpstr>Наши преимущества</vt:lpstr>
      <vt:lpstr>Наши преимущества</vt:lpstr>
      <vt:lpstr>Наши преимущества. Альтернативный слайд</vt:lpstr>
      <vt:lpstr>Добро пожаловать в мир автоматики FAAC!!!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2014-01-21T10:46:04Z</dcterms:created>
  <dcterms:modified xsi:type="dcterms:W3CDTF">2015-09-09T12:18:14Z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85364373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D6.0.4</vt:lpwstr>
  </property>
</Properties>
</file>